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98" r:id="rId2"/>
    <p:sldId id="297" r:id="rId3"/>
    <p:sldId id="276" r:id="rId4"/>
    <p:sldId id="299" r:id="rId5"/>
    <p:sldId id="272" r:id="rId6"/>
    <p:sldId id="274" r:id="rId7"/>
    <p:sldId id="283" r:id="rId8"/>
    <p:sldId id="264" r:id="rId9"/>
    <p:sldId id="273" r:id="rId10"/>
    <p:sldId id="275" r:id="rId11"/>
    <p:sldId id="266" r:id="rId12"/>
    <p:sldId id="285" r:id="rId13"/>
    <p:sldId id="268" r:id="rId14"/>
    <p:sldId id="271" r:id="rId15"/>
    <p:sldId id="281" r:id="rId16"/>
    <p:sldId id="280" r:id="rId17"/>
    <p:sldId id="282" r:id="rId18"/>
    <p:sldId id="278" r:id="rId19"/>
    <p:sldId id="284" r:id="rId20"/>
    <p:sldId id="300" r:id="rId21"/>
    <p:sldId id="301" r:id="rId22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485" y="-240"/>
      </p:cViewPr>
      <p:guideLst>
        <p:guide orient="horz" pos="2155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066316-2D24-4400-ADFA-6523A6099569}" type="doc">
      <dgm:prSet loTypeId="urn:microsoft.com/office/officeart/2008/layout/VerticalCurvedList#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0A8E844C-3D01-4AEB-BA67-0CCB68280124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pPr algn="l"/>
          <a:r>
            <a:rPr lang="en-US" sz="2800" b="1" spc="30" baseline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Biết cách sao chép màu từ màu của bức vẽ có sẵn.</a:t>
          </a:r>
          <a:endParaRPr lang="en-US" sz="2800" b="1" spc="30" baseline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959EF1-FA57-4872-A25F-EBAC4E262140}" type="parTrans" cxnId="{0BA97A84-A986-4DBA-BBEE-00D5879AC451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1C3F9A-7444-4B35-9A7A-D5458741B188}" type="sibTrans" cxnId="{0BA97A84-A986-4DBA-BBEE-00D5879AC451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D22852-93EE-4381-AECE-E7C57BD94BC8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algn="l"/>
          <a:r>
            <a:rPr lang="en-US" sz="28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Thực hiện được thao tác sao chép màu</a:t>
          </a:r>
          <a:endParaRPr lang="en-US" sz="2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5C6B64-03AF-4980-ACE9-34172A1859F0}" type="parTrans" cxnId="{484BDE33-8A75-47E8-B9D5-B547CC98DCC9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A14B2C-E995-485B-884E-FDDB96693FF9}" type="sibTrans" cxnId="{484BDE33-8A75-47E8-B9D5-B547CC98DCC9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4A3825-3782-446D-803E-1A2554A12788}" type="pres">
      <dgm:prSet presAssocID="{15066316-2D24-4400-ADFA-6523A609956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F4AB97C-A627-4C4E-815E-E4F99B2C3070}" type="pres">
      <dgm:prSet presAssocID="{15066316-2D24-4400-ADFA-6523A6099569}" presName="Name1" presStyleCnt="0"/>
      <dgm:spPr/>
    </dgm:pt>
    <dgm:pt modelId="{C3B8B986-D71A-48C4-B733-6ECEF40DB8EF}" type="pres">
      <dgm:prSet presAssocID="{15066316-2D24-4400-ADFA-6523A6099569}" presName="cycle" presStyleCnt="0"/>
      <dgm:spPr/>
    </dgm:pt>
    <dgm:pt modelId="{AAE0B215-6795-47D5-859E-6983AA99D7E4}" type="pres">
      <dgm:prSet presAssocID="{15066316-2D24-4400-ADFA-6523A6099569}" presName="srcNode" presStyleLbl="node1" presStyleIdx="0" presStyleCnt="2"/>
      <dgm:spPr/>
    </dgm:pt>
    <dgm:pt modelId="{D10619AF-8A17-4A2A-9BB7-1BED1A4AD7D2}" type="pres">
      <dgm:prSet presAssocID="{15066316-2D24-4400-ADFA-6523A6099569}" presName="conn" presStyleLbl="parChTrans1D2" presStyleIdx="0" presStyleCnt="1"/>
      <dgm:spPr/>
      <dgm:t>
        <a:bodyPr/>
        <a:lstStyle/>
        <a:p>
          <a:endParaRPr lang="en-US"/>
        </a:p>
      </dgm:t>
    </dgm:pt>
    <dgm:pt modelId="{29A78CE8-125E-4094-A266-26AED8F1B266}" type="pres">
      <dgm:prSet presAssocID="{15066316-2D24-4400-ADFA-6523A6099569}" presName="extraNode" presStyleLbl="node1" presStyleIdx="0" presStyleCnt="2"/>
      <dgm:spPr/>
    </dgm:pt>
    <dgm:pt modelId="{C4C2AAAA-2C31-4CA6-80B1-445E20F1FD65}" type="pres">
      <dgm:prSet presAssocID="{15066316-2D24-4400-ADFA-6523A6099569}" presName="dstNode" presStyleLbl="node1" presStyleIdx="0" presStyleCnt="2"/>
      <dgm:spPr/>
    </dgm:pt>
    <dgm:pt modelId="{A48F121D-5FA8-4F34-A136-ECF0F1292087}" type="pres">
      <dgm:prSet presAssocID="{0A8E844C-3D01-4AEB-BA67-0CCB68280124}" presName="text_1" presStyleLbl="node1" presStyleIdx="0" presStyleCnt="2" custScaleX="96442" custScaleY="698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10DC70-38FD-4A1C-9FB5-F8D8A0714989}" type="pres">
      <dgm:prSet presAssocID="{0A8E844C-3D01-4AEB-BA67-0CCB68280124}" presName="accent_1" presStyleCnt="0"/>
      <dgm:spPr/>
    </dgm:pt>
    <dgm:pt modelId="{D3DBCEEA-C491-4D7E-9FEE-AB5C8EAFB687}" type="pres">
      <dgm:prSet presAssocID="{0A8E844C-3D01-4AEB-BA67-0CCB68280124}" presName="accentRepeatNode" presStyleLbl="solidFgAcc1" presStyleIdx="0" presStyleCnt="2" custScaleX="49929" custScaleY="58725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02C63294-FFA6-4562-994F-76EDEAAD66CA}" type="pres">
      <dgm:prSet presAssocID="{E4D22852-93EE-4381-AECE-E7C57BD94BC8}" presName="text_2" presStyleLbl="node1" presStyleIdx="1" presStyleCnt="2" custScaleX="95656" custScaleY="75289" custLinFactNeighborX="-347" custLinFactNeighborY="-177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8F11E6-4EDD-43DC-8287-42513597D0D8}" type="pres">
      <dgm:prSet presAssocID="{E4D22852-93EE-4381-AECE-E7C57BD94BC8}" presName="accent_2" presStyleCnt="0"/>
      <dgm:spPr/>
    </dgm:pt>
    <dgm:pt modelId="{043E26F6-57D2-4865-AAC3-59F6243F85B7}" type="pres">
      <dgm:prSet presAssocID="{E4D22852-93EE-4381-AECE-E7C57BD94BC8}" presName="accentRepeatNode" presStyleLbl="solidFgAcc1" presStyleIdx="1" presStyleCnt="2" custScaleX="53521" custScaleY="56490" custLinFactNeighborX="-1796" custLinFactNeighborY="-17170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</dgm:ptLst>
  <dgm:cxnLst>
    <dgm:cxn modelId="{B5253369-E534-4629-9AAF-3F5AD9872BC6}" type="presOf" srcId="{E4D22852-93EE-4381-AECE-E7C57BD94BC8}" destId="{02C63294-FFA6-4562-994F-76EDEAAD66CA}" srcOrd="0" destOrd="0" presId="urn:microsoft.com/office/officeart/2008/layout/VerticalCurvedList#1"/>
    <dgm:cxn modelId="{406A158A-A74A-4274-AC51-0663BED7F1A2}" type="presOf" srcId="{0A8E844C-3D01-4AEB-BA67-0CCB68280124}" destId="{A48F121D-5FA8-4F34-A136-ECF0F1292087}" srcOrd="0" destOrd="0" presId="urn:microsoft.com/office/officeart/2008/layout/VerticalCurvedList#1"/>
    <dgm:cxn modelId="{0BA97A84-A986-4DBA-BBEE-00D5879AC451}" srcId="{15066316-2D24-4400-ADFA-6523A6099569}" destId="{0A8E844C-3D01-4AEB-BA67-0CCB68280124}" srcOrd="0" destOrd="0" parTransId="{3C959EF1-FA57-4872-A25F-EBAC4E262140}" sibTransId="{E91C3F9A-7444-4B35-9A7A-D5458741B188}"/>
    <dgm:cxn modelId="{484BDE33-8A75-47E8-B9D5-B547CC98DCC9}" srcId="{15066316-2D24-4400-ADFA-6523A6099569}" destId="{E4D22852-93EE-4381-AECE-E7C57BD94BC8}" srcOrd="1" destOrd="0" parTransId="{E85C6B64-03AF-4980-ACE9-34172A1859F0}" sibTransId="{21A14B2C-E995-485B-884E-FDDB96693FF9}"/>
    <dgm:cxn modelId="{46E0C6BF-1CB6-49A8-B55B-6F73C930C081}" type="presOf" srcId="{15066316-2D24-4400-ADFA-6523A6099569}" destId="{6A4A3825-3782-446D-803E-1A2554A12788}" srcOrd="0" destOrd="0" presId="urn:microsoft.com/office/officeart/2008/layout/VerticalCurvedList#1"/>
    <dgm:cxn modelId="{EDF3B72A-A341-4893-84CD-40D479B957E4}" type="presOf" srcId="{E91C3F9A-7444-4B35-9A7A-D5458741B188}" destId="{D10619AF-8A17-4A2A-9BB7-1BED1A4AD7D2}" srcOrd="0" destOrd="0" presId="urn:microsoft.com/office/officeart/2008/layout/VerticalCurvedList#1"/>
    <dgm:cxn modelId="{3616B070-ED33-4F48-8146-5ACC7ECEBF15}" type="presParOf" srcId="{6A4A3825-3782-446D-803E-1A2554A12788}" destId="{CF4AB97C-A627-4C4E-815E-E4F99B2C3070}" srcOrd="0" destOrd="0" presId="urn:microsoft.com/office/officeart/2008/layout/VerticalCurvedList#1"/>
    <dgm:cxn modelId="{B654DA05-B1CF-4D09-8969-9A7BE7018CDF}" type="presParOf" srcId="{CF4AB97C-A627-4C4E-815E-E4F99B2C3070}" destId="{C3B8B986-D71A-48C4-B733-6ECEF40DB8EF}" srcOrd="0" destOrd="0" presId="urn:microsoft.com/office/officeart/2008/layout/VerticalCurvedList#1"/>
    <dgm:cxn modelId="{10706EA8-F249-45FA-9DE6-DEB2924682A0}" type="presParOf" srcId="{C3B8B986-D71A-48C4-B733-6ECEF40DB8EF}" destId="{AAE0B215-6795-47D5-859E-6983AA99D7E4}" srcOrd="0" destOrd="0" presId="urn:microsoft.com/office/officeart/2008/layout/VerticalCurvedList#1"/>
    <dgm:cxn modelId="{4C93E6AC-BBA1-4760-80AD-482AA689FD5E}" type="presParOf" srcId="{C3B8B986-D71A-48C4-B733-6ECEF40DB8EF}" destId="{D10619AF-8A17-4A2A-9BB7-1BED1A4AD7D2}" srcOrd="1" destOrd="0" presId="urn:microsoft.com/office/officeart/2008/layout/VerticalCurvedList#1"/>
    <dgm:cxn modelId="{9E26BA5C-2716-4083-821C-431E5D9A3D36}" type="presParOf" srcId="{C3B8B986-D71A-48C4-B733-6ECEF40DB8EF}" destId="{29A78CE8-125E-4094-A266-26AED8F1B266}" srcOrd="2" destOrd="0" presId="urn:microsoft.com/office/officeart/2008/layout/VerticalCurvedList#1"/>
    <dgm:cxn modelId="{78B412B7-B8C3-472C-BBF4-FF5701C7D8D4}" type="presParOf" srcId="{C3B8B986-D71A-48C4-B733-6ECEF40DB8EF}" destId="{C4C2AAAA-2C31-4CA6-80B1-445E20F1FD65}" srcOrd="3" destOrd="0" presId="urn:microsoft.com/office/officeart/2008/layout/VerticalCurvedList#1"/>
    <dgm:cxn modelId="{DCFA9924-372D-4E70-B918-97356223343B}" type="presParOf" srcId="{CF4AB97C-A627-4C4E-815E-E4F99B2C3070}" destId="{A48F121D-5FA8-4F34-A136-ECF0F1292087}" srcOrd="1" destOrd="0" presId="urn:microsoft.com/office/officeart/2008/layout/VerticalCurvedList#1"/>
    <dgm:cxn modelId="{89190895-7A74-4A91-BCBC-1715A23B42E1}" type="presParOf" srcId="{CF4AB97C-A627-4C4E-815E-E4F99B2C3070}" destId="{7110DC70-38FD-4A1C-9FB5-F8D8A0714989}" srcOrd="2" destOrd="0" presId="urn:microsoft.com/office/officeart/2008/layout/VerticalCurvedList#1"/>
    <dgm:cxn modelId="{1C0FDB40-347E-4437-B77A-2A0496133D75}" type="presParOf" srcId="{7110DC70-38FD-4A1C-9FB5-F8D8A0714989}" destId="{D3DBCEEA-C491-4D7E-9FEE-AB5C8EAFB687}" srcOrd="0" destOrd="0" presId="urn:microsoft.com/office/officeart/2008/layout/VerticalCurvedList#1"/>
    <dgm:cxn modelId="{D7134990-FFFD-41F3-87A3-49CFB9A22901}" type="presParOf" srcId="{CF4AB97C-A627-4C4E-815E-E4F99B2C3070}" destId="{02C63294-FFA6-4562-994F-76EDEAAD66CA}" srcOrd="3" destOrd="0" presId="urn:microsoft.com/office/officeart/2008/layout/VerticalCurvedList#1"/>
    <dgm:cxn modelId="{63F21B9D-1773-444F-80F2-B3B75D060FF6}" type="presParOf" srcId="{CF4AB97C-A627-4C4E-815E-E4F99B2C3070}" destId="{788F11E6-4EDD-43DC-8287-42513597D0D8}" srcOrd="4" destOrd="0" presId="urn:microsoft.com/office/officeart/2008/layout/VerticalCurvedList#1"/>
    <dgm:cxn modelId="{B8B35796-C963-4032-A82B-6D95DFEDEC70}" type="presParOf" srcId="{788F11E6-4EDD-43DC-8287-42513597D0D8}" destId="{043E26F6-57D2-4865-AAC3-59F6243F85B7}" srcOrd="0" destOrd="0" presId="urn:microsoft.com/office/officeart/2008/layout/VerticalCurved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619AF-8A17-4A2A-9BB7-1BED1A4AD7D2}">
      <dsp:nvSpPr>
        <dsp:cNvPr id="0" name=""/>
        <dsp:cNvSpPr/>
      </dsp:nvSpPr>
      <dsp:spPr>
        <a:xfrm>
          <a:off x="-4094657" y="-639968"/>
          <a:ext cx="4969289" cy="4969289"/>
        </a:xfrm>
        <a:prstGeom prst="blockArc">
          <a:avLst>
            <a:gd name="adj1" fmla="val 18900000"/>
            <a:gd name="adj2" fmla="val 2700000"/>
            <a:gd name="adj3" fmla="val 43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F121D-5FA8-4F34-A136-ECF0F1292087}">
      <dsp:nvSpPr>
        <dsp:cNvPr id="0" name=""/>
        <dsp:cNvSpPr/>
      </dsp:nvSpPr>
      <dsp:spPr>
        <a:xfrm>
          <a:off x="875811" y="685799"/>
          <a:ext cx="8219311" cy="736496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tx2">
              <a:lumMod val="20000"/>
              <a:lumOff val="8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83659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pc="30" baseline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Biết cách sao chép màu từ màu của bức vẽ có sẵn.</a:t>
          </a:r>
          <a:endParaRPr lang="en-US" sz="2800" b="1" kern="1200" spc="30" baseline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5811" y="685799"/>
        <a:ext cx="8219311" cy="736496"/>
      </dsp:txXfrm>
    </dsp:sp>
    <dsp:sp modelId="{D3DBCEEA-C491-4D7E-9FEE-AB5C8EAFB687}">
      <dsp:nvSpPr>
        <dsp:cNvPr id="0" name=""/>
        <dsp:cNvSpPr/>
      </dsp:nvSpPr>
      <dsp:spPr>
        <a:xfrm>
          <a:off x="395295" y="667206"/>
          <a:ext cx="657798" cy="773682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02C63294-FFA6-4562-994F-76EDEAAD66CA}">
      <dsp:nvSpPr>
        <dsp:cNvPr id="0" name=""/>
        <dsp:cNvSpPr/>
      </dsp:nvSpPr>
      <dsp:spPr>
        <a:xfrm>
          <a:off x="879731" y="2051449"/>
          <a:ext cx="8152324" cy="793526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83659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Thực hiện được thao tác sao chép màu</a:t>
          </a:r>
          <a:endParaRPr lang="en-US" sz="28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9731" y="2051449"/>
        <a:ext cx="8152324" cy="793526"/>
      </dsp:txXfrm>
    </dsp:sp>
    <dsp:sp modelId="{043E26F6-57D2-4865-AAC3-59F6243F85B7}">
      <dsp:nvSpPr>
        <dsp:cNvPr id="0" name=""/>
        <dsp:cNvSpPr/>
      </dsp:nvSpPr>
      <dsp:spPr>
        <a:xfrm>
          <a:off x="347972" y="2036976"/>
          <a:ext cx="705121" cy="744237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#1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C6D35DD-3C1C-4D03-A5BB-CF432EB2C2F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05-Jan-21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53217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BE97C8-50ED-4304-B498-514D1824CC3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05-Jan-21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620386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/>
          </a:p>
        </p:txBody>
      </p:sp>
      <p:sp>
        <p:nvSpPr>
          <p:cNvPr id="23556" name="Slide Number Placeholder 3"/>
          <p:cNvSpPr txBox="1">
            <a:spLocks noGrp="1"/>
          </p:cNvSpPr>
          <p:nvPr>
            <p:ph type="sldNum" sz="quarter"/>
          </p:nvPr>
        </p:nvSpPr>
        <p:spPr bwMode="auto">
          <a:noFill/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/>
            <a:fld id="{9A0DB2DC-4C9A-4742-B13C-FB6460FD3503}" type="slidenum">
              <a:rPr lang="en-US" sz="1200">
                <a:latin typeface="Calibri" panose="020F0502020204030204" pitchFamily="34" charset="0"/>
              </a:rPr>
              <a:t>4</a:t>
            </a:fld>
            <a:endParaRPr 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r>
              <a:rPr dirty="0"/>
              <a:t>Chú ý 2: slide 4(phai co hinh mau</a:t>
            </a:r>
          </a:p>
        </p:txBody>
      </p:sp>
      <p:sp>
        <p:nvSpPr>
          <p:cNvPr id="2150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t>13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2253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t>14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74357A-FF14-43C6-8FA3-A0CA8C3DD6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05-Jan-21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74357A-FF14-43C6-8FA3-A0CA8C3DD6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05-Jan-21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74357A-FF14-43C6-8FA3-A0CA8C3DD6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05-Jan-21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74357A-FF14-43C6-8FA3-A0CA8C3DD6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05-Jan-21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74357A-FF14-43C6-8FA3-A0CA8C3DD6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05-Jan-21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74357A-FF14-43C6-8FA3-A0CA8C3DD6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05-Jan-21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74357A-FF14-43C6-8FA3-A0CA8C3DD6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05-Jan-21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74357A-FF14-43C6-8FA3-A0CA8C3DD6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05-Jan-21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74357A-FF14-43C6-8FA3-A0CA8C3DD6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05-Jan-21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74357A-FF14-43C6-8FA3-A0CA8C3DD6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05-Jan-21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74357A-FF14-43C6-8FA3-A0CA8C3DD6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05-Jan-21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74357A-FF14-43C6-8FA3-A0CA8C3DD6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05-Jan-21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VietNam\Desktop\Paint.lnk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VietNam\Desktop\Paint%20(2).lnk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hyperlink" Target="file:///C:\Users\Administrator\Desktop\Paint.ln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VietNam\Desktop\Paint%20(2).lnk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53525" cy="5143500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15" y="857250"/>
            <a:ext cx="9304015" cy="5228062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553">
            <a:off x="4861604" y="4172694"/>
            <a:ext cx="3552279" cy="2284906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7250"/>
            <a:ext cx="9153525" cy="5143500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1947">
            <a:off x="-551719" y="4552949"/>
            <a:ext cx="437450" cy="307181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2174">
            <a:off x="9221992" y="5104979"/>
            <a:ext cx="349782" cy="327477"/>
          </a:xfrm>
          <a:prstGeom prst="rect">
            <a:avLst/>
          </a:prstGeom>
        </p:spPr>
      </p:pic>
      <p:pic>
        <p:nvPicPr>
          <p:cNvPr id="11" name="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276" y="1600848"/>
            <a:ext cx="1115579" cy="1044909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52" y="1405955"/>
            <a:ext cx="1498298" cy="4679358"/>
          </a:xfrm>
          <a:prstGeom prst="rect">
            <a:avLst/>
          </a:prstGeom>
        </p:spPr>
      </p:pic>
      <p:grpSp>
        <p:nvGrpSpPr>
          <p:cNvPr id="28" name="27"/>
          <p:cNvGrpSpPr/>
          <p:nvPr/>
        </p:nvGrpSpPr>
        <p:grpSpPr>
          <a:xfrm>
            <a:off x="6277106" y="2422808"/>
            <a:ext cx="1387976" cy="966547"/>
            <a:chOff x="8299573" y="2087411"/>
            <a:chExt cx="1450475" cy="1168595"/>
          </a:xfrm>
        </p:grpSpPr>
        <p:sp>
          <p:nvSpPr>
            <p:cNvPr id="18" name="7"/>
            <p:cNvSpPr/>
            <p:nvPr/>
          </p:nvSpPr>
          <p:spPr>
            <a:xfrm rot="897728">
              <a:off x="8395962" y="208741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19" name="18"/>
            <p:cNvSpPr txBox="1"/>
            <p:nvPr/>
          </p:nvSpPr>
          <p:spPr>
            <a:xfrm rot="854957">
              <a:off x="8299573" y="2169353"/>
              <a:ext cx="932349" cy="1031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950" b="1" dirty="0" smtClean="0">
                  <a:solidFill>
                    <a:srgbClr val="FF6900"/>
                  </a:solidFill>
                  <a:latin typeface="Time new roman"/>
                  <a:ea typeface="方正少儿简体" panose="03000509000000000000" pitchFamily="65" charset="-122"/>
                </a:rPr>
                <a:t> 4</a:t>
              </a:r>
              <a:endParaRPr lang="zh-CN" altLang="en-US" sz="4950" b="1" dirty="0">
                <a:solidFill>
                  <a:srgbClr val="FF6900"/>
                </a:solidFill>
                <a:latin typeface="Time new roman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3" name="2"/>
          <p:cNvGrpSpPr/>
          <p:nvPr/>
        </p:nvGrpSpPr>
        <p:grpSpPr>
          <a:xfrm>
            <a:off x="2198355" y="2171981"/>
            <a:ext cx="1015671" cy="976478"/>
            <a:chOff x="3067172" y="1678431"/>
            <a:chExt cx="1354086" cy="1175510"/>
          </a:xfrm>
        </p:grpSpPr>
        <p:sp>
          <p:nvSpPr>
            <p:cNvPr id="15" name="14"/>
            <p:cNvSpPr/>
            <p:nvPr/>
          </p:nvSpPr>
          <p:spPr>
            <a:xfrm rot="20821610">
              <a:off x="3067172" y="167843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20" name="19"/>
            <p:cNvSpPr/>
            <p:nvPr/>
          </p:nvSpPr>
          <p:spPr>
            <a:xfrm rot="20718769">
              <a:off x="3462843" y="1827312"/>
              <a:ext cx="769539" cy="10266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950" b="1" dirty="0">
                  <a:solidFill>
                    <a:srgbClr val="099F00"/>
                  </a:solidFill>
                  <a:latin typeface="Time new roman"/>
                  <a:ea typeface="方正少儿简体" panose="03000509000000000000" pitchFamily="65" charset="-122"/>
                </a:rPr>
                <a:t>L</a:t>
              </a:r>
              <a:endParaRPr lang="zh-CN" altLang="en-US" sz="4950" b="1" dirty="0">
                <a:solidFill>
                  <a:srgbClr val="099F00"/>
                </a:solidFill>
                <a:latin typeface="Time new roman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14" name="13"/>
          <p:cNvGrpSpPr/>
          <p:nvPr/>
        </p:nvGrpSpPr>
        <p:grpSpPr>
          <a:xfrm>
            <a:off x="3572837" y="2380695"/>
            <a:ext cx="1015565" cy="878110"/>
            <a:chOff x="4763782" y="2031260"/>
            <a:chExt cx="1354086" cy="1170814"/>
          </a:xfrm>
        </p:grpSpPr>
        <p:sp>
          <p:nvSpPr>
            <p:cNvPr id="16" name="圆角矩形 15"/>
            <p:cNvSpPr/>
            <p:nvPr/>
          </p:nvSpPr>
          <p:spPr>
            <a:xfrm rot="897728">
              <a:off x="4763782" y="2031260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21" name="矩形 20"/>
            <p:cNvSpPr/>
            <p:nvPr/>
          </p:nvSpPr>
          <p:spPr>
            <a:xfrm rot="987423">
              <a:off x="4971737" y="2065001"/>
              <a:ext cx="958427" cy="11370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950" b="1" dirty="0" smtClean="0">
                  <a:solidFill>
                    <a:srgbClr val="FFC000"/>
                  </a:solidFill>
                  <a:latin typeface="Time new roman"/>
                </a:rPr>
                <a:t>Ớ</a:t>
              </a:r>
              <a:endParaRPr lang="zh-CN" altLang="en-US" sz="4950" b="1" dirty="0">
                <a:solidFill>
                  <a:srgbClr val="FFC000"/>
                </a:solidFill>
                <a:latin typeface="Time new roman"/>
              </a:endParaRPr>
            </a:p>
          </p:txBody>
        </p:sp>
      </p:grpSp>
      <p:grpSp>
        <p:nvGrpSpPr>
          <p:cNvPr id="23" name="22"/>
          <p:cNvGrpSpPr/>
          <p:nvPr/>
        </p:nvGrpSpPr>
        <p:grpSpPr>
          <a:xfrm>
            <a:off x="4909313" y="2332749"/>
            <a:ext cx="1015565" cy="905372"/>
            <a:chOff x="6545751" y="1967332"/>
            <a:chExt cx="1354086" cy="1207163"/>
          </a:xfrm>
        </p:grpSpPr>
        <p:sp>
          <p:nvSpPr>
            <p:cNvPr id="17" name="圆角矩形 16"/>
            <p:cNvSpPr/>
            <p:nvPr/>
          </p:nvSpPr>
          <p:spPr>
            <a:xfrm rot="20821610">
              <a:off x="6545751" y="1967332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22" name="矩形 21"/>
            <p:cNvSpPr/>
            <p:nvPr/>
          </p:nvSpPr>
          <p:spPr>
            <a:xfrm rot="20892565">
              <a:off x="6851534" y="2037422"/>
              <a:ext cx="834813" cy="11370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950" b="1" dirty="0" smtClean="0">
                  <a:solidFill>
                    <a:srgbClr val="FF4F66"/>
                  </a:solidFill>
                  <a:latin typeface="Time new roman"/>
                </a:rPr>
                <a:t>P</a:t>
              </a:r>
              <a:endParaRPr lang="zh-CN" altLang="en-US" sz="4950" b="1" dirty="0">
                <a:solidFill>
                  <a:srgbClr val="FF4F66"/>
                </a:solidFill>
                <a:latin typeface="Time new roman"/>
              </a:endParaRPr>
            </a:p>
          </p:txBody>
        </p:sp>
      </p:grpSp>
      <p:sp>
        <p:nvSpPr>
          <p:cNvPr id="24" name="23"/>
          <p:cNvSpPr/>
          <p:nvPr/>
        </p:nvSpPr>
        <p:spPr>
          <a:xfrm rot="18455707">
            <a:off x="2032457" y="2210999"/>
            <a:ext cx="490542" cy="133028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5" name="24"/>
          <p:cNvSpPr/>
          <p:nvPr/>
        </p:nvSpPr>
        <p:spPr>
          <a:xfrm rot="20118966">
            <a:off x="3476944" y="2219728"/>
            <a:ext cx="490542" cy="133028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6" name="25"/>
          <p:cNvSpPr/>
          <p:nvPr/>
        </p:nvSpPr>
        <p:spPr>
          <a:xfrm rot="1119809">
            <a:off x="5518256" y="2246973"/>
            <a:ext cx="490542" cy="133028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7" name="26"/>
          <p:cNvSpPr/>
          <p:nvPr/>
        </p:nvSpPr>
        <p:spPr>
          <a:xfrm rot="20691888">
            <a:off x="6813613" y="2368298"/>
            <a:ext cx="490542" cy="133028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" name="1"/>
          <p:cNvSpPr/>
          <p:nvPr/>
        </p:nvSpPr>
        <p:spPr>
          <a:xfrm>
            <a:off x="1918453" y="3594646"/>
            <a:ext cx="55872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Giáo </a:t>
            </a:r>
            <a:r>
              <a:rPr lang="en-US" altLang="zh-CN" sz="3000" b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viên:Nguyễn</a:t>
            </a:r>
            <a:r>
              <a:rPr lang="en-US" altLang="zh-CN" sz="3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Thị Tuyết Mai</a:t>
            </a:r>
          </a:p>
        </p:txBody>
      </p:sp>
      <p:pic>
        <p:nvPicPr>
          <p:cNvPr id="30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696324" y="4055741"/>
            <a:ext cx="457200" cy="457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3.7037E-7 L -1.875E-6 0.00023 L 0.00834 -0.00556 C 0.01042 -0.00694 0.01459 -0.00926 0.01459 -0.00903 C 0.02474 -0.0088 0.03477 -0.00926 0.04479 -0.00741 C 0.04597 -0.00741 0.04675 -0.00486 0.04792 -0.0037 C 0.0487 -0.00301 0.04987 -0.00255 0.05104 -0.00185 C 0.05313 0.00995 0.05013 -0.00139 0.05521 0.00556 C 0.05729 0.00856 0.05977 0.01227 0.06133 0.01667 C 0.06511 0.02685 0.06133 0.01806 0.06667 0.02593 C 0.06771 0.02755 0.06862 0.02963 0.06979 0.03148 C 0.0711 0.03333 0.07253 0.03518 0.07396 0.03704 C 0.07487 0.03819 0.07604 0.03912 0.07696 0.04074 C 0.07813 0.04236 0.07904 0.04444 0.08021 0.0463 C 0.08203 0.04884 0.08529 0.05208 0.0875 0.0537 C 0.08998 0.05556 0.09206 0.05602 0.09479 0.05741 C 0.09584 0.05787 0.09675 0.05856 0.09792 0.05926 L 0.15104 0.05741 C 0.15326 0.05718 0.15807 0.0544 0.16042 0.0537 C 0.16237 0.05278 0.16459 0.05255 0.16667 0.05185 C 0.16875 0.05069 0.17071 0.04907 0.17292 0.04815 L 0.17696 0.0463 C 0.17813 0.04444 0.17891 0.04213 0.18021 0.04074 C 0.18112 0.03958 0.18229 0.03958 0.18334 0.03889 C 0.19037 0.03241 0.1819 0.03704 0.19063 0.03333 C 0.21849 0.03657 0.1987 0.03194 0.20938 0.03704 C 0.21211 0.03819 0.21771 0.04074 0.21771 0.04097 C 0.23151 0.05718 0.21094 0.03333 0.22396 0.0463 C 0.23334 0.05556 0.22722 0.05023 0.23334 0.05926 C 0.23425 0.06065 0.23542 0.06134 0.23646 0.06296 C 0.23737 0.06458 0.23828 0.0669 0.23946 0.06852 C 0.24141 0.07106 0.24375 0.07338 0.24571 0.07593 L 0.24883 0.07963 C 0.25 0.08079 0.25078 0.08264 0.25209 0.08333 C 0.25482 0.08449 0.25755 0.08634 0.26029 0.08704 C 0.27774 0.09074 0.26589 0.08843 0.29584 0.09259 C 0.29922 0.0919 0.30274 0.09167 0.30625 0.09074 C 0.30729 0.09028 0.30847 0.08981 0.30938 0.08889 C 0.31094 0.08681 0.31211 0.0838 0.31354 0.08148 C 0.31498 0.07315 0.3138 0.07639 0.31875 0.07037 C 0.32071 0.06759 0.325 0.06296 0.325 0.06319 C 0.34779 0.06366 0.36485 0.04421 0.37696 0.07037 C 0.37774 0.07199 0.37852 0.07384 0.37917 0.07593 C 0.38177 0.08542 0.37813 0.07778 0.38229 0.08518 " pathEditMode="relative" rAng="0" ptsTypes="AAAAAAAAAAAAAAAAAAAAAAAAAAAAAAAAAAAAAAAAAAAA">
                                          <p:cBhvr>
                                            <p:cTn id="19" dur="3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115" y="4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0" presetClass="path" presetSubtype="0" accel="50000" decel="5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-4.16667E-6 1.11111E-6 L -4.16667E-6 0.00023 C -0.00286 0.00417 -0.00729 0.01273 -0.01145 0.01481 C -0.01393 0.01597 -0.0164 0.01597 -0.01875 0.01667 C -0.01979 0.01782 -0.02083 0.01944 -0.02187 0.02037 C -0.02474 0.02245 -0.03255 0.02361 -0.03437 0.02407 C -0.03541 0.02454 -0.03645 0.02523 -0.0375 0.02592 C -0.05612 0.03518 -0.07005 0.02662 -0.09375 0.02592 C -0.10169 0.02106 -0.09192 0.02755 -0.1 0.02037 C -0.10104 0.01944 -0.10221 0.01921 -0.10312 0.01852 C -0.1108 0.0125 -0.1039 0.0162 -0.11145 0.01296 C -0.1207 0.00185 -0.10599 0.01875 -0.12083 0.00555 C -0.12369 0.00301 -0.12669 0.00116 -0.12916 -0.00185 C -0.1302 -0.00324 -0.13125 -0.00463 -0.13229 -0.00556 C -0.13398 -0.00718 -0.13815 -0.00857 -0.13958 -0.00926 C -0.15013 -0.01458 -0.13385 -0.00718 -0.14687 -0.01296 C -0.15286 -0.0125 -0.15885 -0.01273 -0.16458 -0.01111 C -0.16679 -0.01065 -0.1694 -0.0037 -0.17083 -0.00185 C -0.17187 -0.00093 -0.17291 -0.0007 -0.17395 1.11111E-6 C -0.175 0.00185 -0.17604 0.00393 -0.17708 0.00555 C -0.17916 0.0081 -0.18333 0.01296 -0.18333 0.01319 C -0.18619 0.0206 -0.18567 0.02037 -0.19166 0.02592 L -0.19583 0.02963 " pathEditMode="relative" rAng="0" ptsTypes="AAAAAAAAAAAAAAAAAAAAAAA">
                                          <p:cBhvr>
                                            <p:cTn id="21" dur="2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792" y="85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400" tmFilter="0,0; .5, 1; 1, 1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7" dur="1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2" dur="1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audio>
                  <p:cMediaNode vol="80000">
                    <p:cTn id="93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0"/>
                    </p:tgtEl>
                  </p:cMediaNode>
                </p:audio>
              </p:childTnLst>
            </p:cTn>
          </p:par>
        </p:tnLst>
        <p:bldLst>
          <p:bldP spid="24" grpId="0" bldLvl="0" animBg="1"/>
          <p:bldP spid="25" grpId="0" bldLvl="0" animBg="1"/>
          <p:bldP spid="26" grpId="0" bldLvl="0" animBg="1"/>
          <p:bldP spid="27" grpId="0" bldLvl="0" animBg="1"/>
          <p:bldP spid="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3.7037E-7 L -1.875E-6 0.00023 L 0.00834 -0.00556 C 0.01042 -0.00694 0.01459 -0.00926 0.01459 -0.00903 C 0.02474 -0.0088 0.03477 -0.00926 0.04479 -0.00741 C 0.04597 -0.00741 0.04675 -0.00486 0.04792 -0.0037 C 0.0487 -0.00301 0.04987 -0.00255 0.05104 -0.00185 C 0.05313 0.00995 0.05013 -0.00139 0.05521 0.00556 C 0.05729 0.00856 0.05977 0.01227 0.06133 0.01667 C 0.06511 0.02685 0.06133 0.01806 0.06667 0.02593 C 0.06771 0.02755 0.06862 0.02963 0.06979 0.03148 C 0.0711 0.03333 0.07253 0.03518 0.07396 0.03704 C 0.07487 0.03819 0.07604 0.03912 0.07696 0.04074 C 0.07813 0.04236 0.07904 0.04444 0.08021 0.0463 C 0.08203 0.04884 0.08529 0.05208 0.0875 0.0537 C 0.08998 0.05556 0.09206 0.05602 0.09479 0.05741 C 0.09584 0.05787 0.09675 0.05856 0.09792 0.05926 L 0.15104 0.05741 C 0.15326 0.05718 0.15807 0.0544 0.16042 0.0537 C 0.16237 0.05278 0.16459 0.05255 0.16667 0.05185 C 0.16875 0.05069 0.17071 0.04907 0.17292 0.04815 L 0.17696 0.0463 C 0.17813 0.04444 0.17891 0.04213 0.18021 0.04074 C 0.18112 0.03958 0.18229 0.03958 0.18334 0.03889 C 0.19037 0.03241 0.1819 0.03704 0.19063 0.03333 C 0.21849 0.03657 0.1987 0.03194 0.20938 0.03704 C 0.21211 0.03819 0.21771 0.04074 0.21771 0.04097 C 0.23151 0.05718 0.21094 0.03333 0.22396 0.0463 C 0.23334 0.05556 0.22722 0.05023 0.23334 0.05926 C 0.23425 0.06065 0.23542 0.06134 0.23646 0.06296 C 0.23737 0.06458 0.23828 0.0669 0.23946 0.06852 C 0.24141 0.07106 0.24375 0.07338 0.24571 0.07593 L 0.24883 0.07963 C 0.25 0.08079 0.25078 0.08264 0.25209 0.08333 C 0.25482 0.08449 0.25755 0.08634 0.26029 0.08704 C 0.27774 0.09074 0.26589 0.08843 0.29584 0.09259 C 0.29922 0.0919 0.30274 0.09167 0.30625 0.09074 C 0.30729 0.09028 0.30847 0.08981 0.30938 0.08889 C 0.31094 0.08681 0.31211 0.0838 0.31354 0.08148 C 0.31498 0.07315 0.3138 0.07639 0.31875 0.07037 C 0.32071 0.06759 0.325 0.06296 0.325 0.06319 C 0.34779 0.06366 0.36485 0.04421 0.37696 0.07037 C 0.37774 0.07199 0.37852 0.07384 0.37917 0.07593 C 0.38177 0.08542 0.37813 0.07778 0.38229 0.08518 " pathEditMode="relative" rAng="0" ptsTypes="AAAAAAAAAAAAAAAAAAAAAAAAAAAAAAAAAAAAAAAAAAAA">
                                          <p:cBhvr>
                                            <p:cTn id="19" dur="3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115" y="4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0" presetClass="path" presetSubtype="0" accel="50000" decel="5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-4.16667E-6 1.11111E-6 L -4.16667E-6 0.00023 C -0.00286 0.00417 -0.00729 0.01273 -0.01145 0.01481 C -0.01393 0.01597 -0.0164 0.01597 -0.01875 0.01667 C -0.01979 0.01782 -0.02083 0.01944 -0.02187 0.02037 C -0.02474 0.02245 -0.03255 0.02361 -0.03437 0.02407 C -0.03541 0.02454 -0.03645 0.02523 -0.0375 0.02592 C -0.05612 0.03518 -0.07005 0.02662 -0.09375 0.02592 C -0.10169 0.02106 -0.09192 0.02755 -0.1 0.02037 C -0.10104 0.01944 -0.10221 0.01921 -0.10312 0.01852 C -0.1108 0.0125 -0.1039 0.0162 -0.11145 0.01296 C -0.1207 0.00185 -0.10599 0.01875 -0.12083 0.00555 C -0.12369 0.00301 -0.12669 0.00116 -0.12916 -0.00185 C -0.1302 -0.00324 -0.13125 -0.00463 -0.13229 -0.00556 C -0.13398 -0.00718 -0.13815 -0.00857 -0.13958 -0.00926 C -0.15013 -0.01458 -0.13385 -0.00718 -0.14687 -0.01296 C -0.15286 -0.0125 -0.15885 -0.01273 -0.16458 -0.01111 C -0.16679 -0.01065 -0.1694 -0.0037 -0.17083 -0.00185 C -0.17187 -0.00093 -0.17291 -0.0007 -0.17395 1.11111E-6 C -0.175 0.00185 -0.17604 0.00393 -0.17708 0.00555 C -0.17916 0.0081 -0.18333 0.01296 -0.18333 0.01319 C -0.18619 0.0206 -0.18567 0.02037 -0.19166 0.02592 L -0.19583 0.02963 " pathEditMode="relative" rAng="0" ptsTypes="AAAAAAAAAAAAAAAAAAAAAAA">
                                          <p:cBhvr>
                                            <p:cTn id="21" dur="2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792" y="85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400" tmFilter="0,0; .5, 1; 1, 1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7" dur="1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2" dur="1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audio>
                  <p:cMediaNode vol="80000">
                    <p:cTn id="93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0"/>
                    </p:tgtEl>
                  </p:cMediaNode>
                </p:audio>
              </p:childTnLst>
            </p:cTn>
          </p:par>
        </p:tnLst>
        <p:bldLst>
          <p:bldP spid="24" grpId="0" bldLvl="0" animBg="1"/>
          <p:bldP spid="25" grpId="0" bldLvl="0" animBg="1"/>
          <p:bldP spid="26" grpId="0" bldLvl="0" animBg="1"/>
          <p:bldP spid="27" grpId="0" bldLvl="0" animBg="1"/>
          <p:bldP spid="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133600"/>
            <a:ext cx="5334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cụ lấy màu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 picker</a:t>
            </a:r>
          </a:p>
        </p:txBody>
      </p:sp>
      <p:sp>
        <p:nvSpPr>
          <p:cNvPr id="9219" name="TextBox 2"/>
          <p:cNvSpPr txBox="1"/>
          <p:nvPr/>
        </p:nvSpPr>
        <p:spPr>
          <a:xfrm>
            <a:off x="381000" y="1219200"/>
            <a:ext cx="6553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công cụ lấy màu: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388" y="1677988"/>
            <a:ext cx="1063625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381000" y="3347085"/>
            <a:ext cx="7696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chép màu từ màu của bức vẽ có sẵn:</a:t>
            </a:r>
          </a:p>
        </p:txBody>
      </p:sp>
      <p:sp>
        <p:nvSpPr>
          <p:cNvPr id="9222" name="Rectangle 5"/>
          <p:cNvSpPr/>
          <p:nvPr/>
        </p:nvSpPr>
        <p:spPr>
          <a:xfrm>
            <a:off x="2667000" y="457200"/>
            <a:ext cx="41148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SAO CHÉP MÀU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0"/>
            <a:ext cx="9372600" cy="716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362200"/>
            <a:ext cx="2619375" cy="3667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2590800"/>
            <a:ext cx="2457450" cy="36671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33"/>
          <p:cNvGrpSpPr/>
          <p:nvPr/>
        </p:nvGrpSpPr>
        <p:grpSpPr>
          <a:xfrm>
            <a:off x="6172200" y="3581400"/>
            <a:ext cx="1066800" cy="990600"/>
            <a:chOff x="3733800" y="5257800"/>
            <a:chExt cx="990600" cy="1066800"/>
          </a:xfrm>
        </p:grpSpPr>
        <p:sp>
          <p:nvSpPr>
            <p:cNvPr id="21" name="Trapezoid 20"/>
            <p:cNvSpPr/>
            <p:nvPr/>
          </p:nvSpPr>
          <p:spPr>
            <a:xfrm>
              <a:off x="3733800" y="5257800"/>
              <a:ext cx="990600" cy="1066800"/>
            </a:xfrm>
            <a:prstGeom prst="trapezoid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4-Point Star 26"/>
            <p:cNvSpPr/>
            <p:nvPr/>
          </p:nvSpPr>
          <p:spPr>
            <a:xfrm>
              <a:off x="3962287" y="5714268"/>
              <a:ext cx="228486" cy="306021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4-Point Star 27"/>
            <p:cNvSpPr/>
            <p:nvPr/>
          </p:nvSpPr>
          <p:spPr>
            <a:xfrm>
              <a:off x="3962287" y="5334733"/>
              <a:ext cx="305140" cy="304312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4-Point Star 28"/>
            <p:cNvSpPr/>
            <p:nvPr/>
          </p:nvSpPr>
          <p:spPr>
            <a:xfrm>
              <a:off x="4038941" y="6020288"/>
              <a:ext cx="305140" cy="304312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4-Point Star 29"/>
            <p:cNvSpPr/>
            <p:nvPr/>
          </p:nvSpPr>
          <p:spPr>
            <a:xfrm>
              <a:off x="4419260" y="6020288"/>
              <a:ext cx="228486" cy="152156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4-Point Star 31"/>
            <p:cNvSpPr/>
            <p:nvPr/>
          </p:nvSpPr>
          <p:spPr>
            <a:xfrm>
              <a:off x="4267427" y="5639045"/>
              <a:ext cx="151834" cy="229088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5" name="AutoShape 14"/>
          <p:cNvSpPr/>
          <p:nvPr/>
        </p:nvSpPr>
        <p:spPr>
          <a:xfrm rot="2441178">
            <a:off x="3603625" y="1766888"/>
            <a:ext cx="352425" cy="200025"/>
          </a:xfrm>
          <a:prstGeom prst="leftArrow">
            <a:avLst>
              <a:gd name="adj1" fmla="val 18453"/>
              <a:gd name="adj2" fmla="val 77833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Calibri" panose="020F0502020204030204" pitchFamily="34" charset="0"/>
            </a:endParaRPr>
          </a:p>
        </p:txBody>
      </p:sp>
      <p:pic>
        <p:nvPicPr>
          <p:cNvPr id="45067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1143000"/>
            <a:ext cx="228600" cy="200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2150" y="1371600"/>
            <a:ext cx="352425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AutoShape 14"/>
          <p:cNvSpPr/>
          <p:nvPr/>
        </p:nvSpPr>
        <p:spPr>
          <a:xfrm rot="6786282">
            <a:off x="2441575" y="4119563"/>
            <a:ext cx="320675" cy="219075"/>
          </a:xfrm>
          <a:prstGeom prst="leftArrow">
            <a:avLst>
              <a:gd name="adj1" fmla="val 18453"/>
              <a:gd name="adj2" fmla="val 77532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Calibri" panose="020F0502020204030204" pitchFamily="34" charset="0"/>
            </a:endParaRPr>
          </a:p>
        </p:txBody>
      </p:sp>
      <p:pic>
        <p:nvPicPr>
          <p:cNvPr id="18448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7400" y="762000"/>
            <a:ext cx="228600" cy="207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ight Arrow 2"/>
          <p:cNvSpPr/>
          <p:nvPr/>
        </p:nvSpPr>
        <p:spPr>
          <a:xfrm>
            <a:off x="8458200" y="6705600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h.a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22222E-6 L -0.15504 -0.061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00" y="-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1111 C 0.09966 0.04144 0.175 0.09445 0.17934 0.15348 C 0.18403 0.21297 0.07257 0.3125 0.05122 0.34445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" y="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1111 C 0.13663 -0.04306 0.27344 -0.07431 0.27153 -0.12385 C 0.26962 -0.17315 0.0434 -0.25186 -0.01007 -0.30787 C -0.06337 -0.36389 -0.04184 -0.43727 -0.04965 -0.46042 C -0.05729 -0.48334 -0.05729 -0.46598 -0.05712 -0.44792 " pathEditMode="relative" rAng="0" ptsTypes="aaaaA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0" y="-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-5.92593E-6 L 0.5 0.47777 " pathEditMode="relative" ptsTypes="AA">
                                      <p:cBhvr>
                                        <p:cTn id="51" dur="2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5" grpId="2" animBg="1"/>
      <p:bldP spid="35" grpId="3" animBg="1"/>
      <p:bldP spid="17" grpId="0" animBg="1"/>
      <p:bldP spid="17" grpId="1" animBg="1"/>
      <p:bldP spid="17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0"/>
            <a:ext cx="9372600" cy="716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362200"/>
            <a:ext cx="2619375" cy="3667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2590800"/>
            <a:ext cx="2457450" cy="36671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33"/>
          <p:cNvGrpSpPr/>
          <p:nvPr/>
        </p:nvGrpSpPr>
        <p:grpSpPr>
          <a:xfrm>
            <a:off x="6172200" y="3581400"/>
            <a:ext cx="1066800" cy="990600"/>
            <a:chOff x="3733800" y="5257800"/>
            <a:chExt cx="990600" cy="1066800"/>
          </a:xfrm>
        </p:grpSpPr>
        <p:sp>
          <p:nvSpPr>
            <p:cNvPr id="21" name="Trapezoid 20"/>
            <p:cNvSpPr/>
            <p:nvPr/>
          </p:nvSpPr>
          <p:spPr>
            <a:xfrm>
              <a:off x="3733800" y="5257800"/>
              <a:ext cx="990600" cy="1066800"/>
            </a:xfrm>
            <a:prstGeom prst="trapezoid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4-Point Star 26"/>
            <p:cNvSpPr/>
            <p:nvPr/>
          </p:nvSpPr>
          <p:spPr>
            <a:xfrm>
              <a:off x="3962287" y="5714268"/>
              <a:ext cx="228486" cy="306021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4-Point Star 27"/>
            <p:cNvSpPr/>
            <p:nvPr/>
          </p:nvSpPr>
          <p:spPr>
            <a:xfrm>
              <a:off x="3962287" y="5334733"/>
              <a:ext cx="305140" cy="304312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4-Point Star 28"/>
            <p:cNvSpPr/>
            <p:nvPr/>
          </p:nvSpPr>
          <p:spPr>
            <a:xfrm>
              <a:off x="4038941" y="6020288"/>
              <a:ext cx="305140" cy="304312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4-Point Star 29"/>
            <p:cNvSpPr/>
            <p:nvPr/>
          </p:nvSpPr>
          <p:spPr>
            <a:xfrm>
              <a:off x="4419260" y="6020288"/>
              <a:ext cx="228486" cy="152156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4-Point Star 31"/>
            <p:cNvSpPr/>
            <p:nvPr/>
          </p:nvSpPr>
          <p:spPr>
            <a:xfrm>
              <a:off x="4267427" y="5639045"/>
              <a:ext cx="151834" cy="229088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5" name="AutoShape 14"/>
          <p:cNvSpPr/>
          <p:nvPr/>
        </p:nvSpPr>
        <p:spPr>
          <a:xfrm rot="2441178">
            <a:off x="3603625" y="1766888"/>
            <a:ext cx="352425" cy="200025"/>
          </a:xfrm>
          <a:prstGeom prst="leftArrow">
            <a:avLst>
              <a:gd name="adj1" fmla="val 18453"/>
              <a:gd name="adj2" fmla="val 77833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Calibri" panose="020F0502020204030204" pitchFamily="34" charset="0"/>
            </a:endParaRPr>
          </a:p>
        </p:txBody>
      </p:sp>
      <p:pic>
        <p:nvPicPr>
          <p:cNvPr id="45067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1143000"/>
            <a:ext cx="228600" cy="200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2150" y="1371600"/>
            <a:ext cx="352425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AutoShape 14"/>
          <p:cNvSpPr/>
          <p:nvPr/>
        </p:nvSpPr>
        <p:spPr>
          <a:xfrm rot="6786282">
            <a:off x="2441575" y="4119563"/>
            <a:ext cx="320675" cy="219075"/>
          </a:xfrm>
          <a:prstGeom prst="leftArrow">
            <a:avLst>
              <a:gd name="adj1" fmla="val 18453"/>
              <a:gd name="adj2" fmla="val 77532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Calibri" panose="020F0502020204030204" pitchFamily="34" charset="0"/>
            </a:endParaRPr>
          </a:p>
        </p:txBody>
      </p:sp>
      <p:pic>
        <p:nvPicPr>
          <p:cNvPr id="18448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7400" y="762000"/>
            <a:ext cx="228600" cy="207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7-Point Star 17"/>
          <p:cNvSpPr/>
          <p:nvPr/>
        </p:nvSpPr>
        <p:spPr>
          <a:xfrm>
            <a:off x="7467600" y="1752600"/>
            <a:ext cx="1676400" cy="2362200"/>
          </a:xfrm>
          <a:prstGeom prst="star7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400" dirty="0">
                <a:solidFill>
                  <a:srgbClr val="FFFFFF"/>
                </a:solidFill>
                <a:latin typeface="Calibri" panose="020F0502020204030204" pitchFamily="34" charset="0"/>
              </a:rPr>
              <a:t>C</a:t>
            </a:r>
            <a:r>
              <a:rPr sz="2400" dirty="0">
                <a:solidFill>
                  <a:srgbClr val="002060"/>
                </a:solidFill>
                <a:latin typeface="Calibri" panose="020F0502020204030204" pitchFamily="34" charset="0"/>
              </a:rPr>
              <a:t>Có mấy bước?</a:t>
            </a:r>
            <a:endParaRPr sz="2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8458200" y="6705600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h.a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22222E-6 L -0.15504 -0.061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00" y="-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1111 C 0.09966 0.04144 0.175 0.09445 0.17934 0.15348 C 0.18403 0.21297 0.07257 0.3125 0.05122 0.34445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" y="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1111 C 0.13663 -0.04306 0.27344 -0.07431 0.27153 -0.12385 C 0.26962 -0.17315 0.0434 -0.25186 -0.01007 -0.30787 C -0.06337 -0.36389 -0.04184 -0.43727 -0.04965 -0.46042 C -0.05729 -0.48334 -0.05729 -0.46598 -0.05712 -0.44792 " pathEditMode="relative" rAng="0" ptsTypes="aaaaA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0" y="-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-5.92593E-6 L 0.5 0.47777 " pathEditMode="relative" ptsTypes="AA">
                                      <p:cBhvr>
                                        <p:cTn id="51" dur="2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5" grpId="2" animBg="1"/>
      <p:bldP spid="35" grpId="3" animBg="1"/>
      <p:bldP spid="17" grpId="0" animBg="1"/>
      <p:bldP spid="17" grpId="1" animBg="1"/>
      <p:bldP spid="17" grpId="2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1"/>
          <p:cNvSpPr/>
          <p:nvPr/>
        </p:nvSpPr>
        <p:spPr>
          <a:xfrm>
            <a:off x="228600" y="2362200"/>
            <a:ext cx="8915400" cy="8334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sz="2400" u="sng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</a:t>
            </a:r>
            <a:r>
              <a:rPr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chuyển công cụ lấy m</a:t>
            </a:r>
            <a:r>
              <a:rPr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v</a:t>
            </a:r>
            <a:r>
              <a:rPr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mảng m</a:t>
            </a:r>
            <a:r>
              <a:rPr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cần lấy, nháy chuột.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Rectangle 82"/>
          <p:cNvSpPr/>
          <p:nvPr/>
        </p:nvSpPr>
        <p:spPr>
          <a:xfrm>
            <a:off x="228600" y="1341438"/>
            <a:ext cx="8915400" cy="6397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sz="2400" u="sng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  <a:r>
              <a:rPr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công cụ lấy m</a:t>
            </a:r>
            <a:r>
              <a:rPr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 picker       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2" name="Rectangle 83"/>
          <p:cNvSpPr/>
          <p:nvPr/>
        </p:nvSpPr>
        <p:spPr>
          <a:xfrm>
            <a:off x="228600" y="3657600"/>
            <a:ext cx="8610600" cy="6477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sz="2400" u="sng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</a:t>
            </a:r>
            <a:r>
              <a:rPr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công cụ tô m</a:t>
            </a:r>
            <a:r>
              <a:rPr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          , di chuyển chuột đến vị trí cần tô, nháy chuột.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3" name="Rectangle 80"/>
          <p:cNvSpPr/>
          <p:nvPr/>
        </p:nvSpPr>
        <p:spPr>
          <a:xfrm>
            <a:off x="1079500" y="571183"/>
            <a:ext cx="4095750" cy="457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thực hiện</a:t>
            </a:r>
            <a:endParaRPr lang="en-US" sz="2800" b="1" u="sng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19200"/>
            <a:ext cx="719138" cy="620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3429000"/>
            <a:ext cx="725488" cy="53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Notched Right Arrow 1"/>
          <p:cNvSpPr/>
          <p:nvPr/>
        </p:nvSpPr>
        <p:spPr>
          <a:xfrm>
            <a:off x="8610600" y="4748213"/>
            <a:ext cx="457200" cy="484188"/>
          </a:xfrm>
          <a:prstGeom prst="notchedRightArrow">
            <a:avLst/>
          </a:prstGeom>
          <a:solidFill>
            <a:schemeClr val="bg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</p:txBody>
      </p:sp>
      <p:sp>
        <p:nvSpPr>
          <p:cNvPr id="3" name="Right Arrow 2"/>
          <p:cNvSpPr/>
          <p:nvPr/>
        </p:nvSpPr>
        <p:spPr>
          <a:xfrm>
            <a:off x="8610600" y="1524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/>
      <p:bldP spid="122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792480" y="1249680"/>
            <a:ext cx="7924800" cy="1766888"/>
            <a:chOff x="914400" y="1219200"/>
            <a:chExt cx="7924800" cy="1766888"/>
          </a:xfrm>
        </p:grpSpPr>
        <p:sp>
          <p:nvSpPr>
            <p:cNvPr id="14341" name="TextBox 12"/>
            <p:cNvSpPr txBox="1"/>
            <p:nvPr/>
          </p:nvSpPr>
          <p:spPr>
            <a:xfrm>
              <a:off x="914400" y="1219200"/>
              <a:ext cx="7924800" cy="17532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Phân biệt 2 công cụ sao chép màu</a:t>
              </a:r>
              <a:r>
                <a:rPr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color picker</a:t>
              </a:r>
              <a:r>
                <a:rPr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và công cụ bút vẽ </a:t>
              </a:r>
              <a:r>
                <a:rPr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pencil</a:t>
              </a:r>
            </a:p>
          </p:txBody>
        </p:sp>
        <p:pic>
          <p:nvPicPr>
            <p:cNvPr id="14342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57600" y="1828800"/>
              <a:ext cx="566737" cy="48736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3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6000" y="2438400"/>
              <a:ext cx="566738" cy="54768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647700" y="3197860"/>
            <a:ext cx="78486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Muốn sao chép màu, phải có hình mẫu trong trang vẽ paint</a:t>
            </a:r>
          </a:p>
        </p:txBody>
      </p:sp>
      <p:sp>
        <p:nvSpPr>
          <p:cNvPr id="14340" name="TextBox 10"/>
          <p:cNvSpPr txBox="1"/>
          <p:nvPr/>
        </p:nvSpPr>
        <p:spPr>
          <a:xfrm>
            <a:off x="379413" y="207963"/>
            <a:ext cx="34290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600" u="sng" dirty="0">
                <a:solidFill>
                  <a:srgbClr val="FF0000"/>
                </a:solidFill>
                <a:latin typeface="Brush Script MT" panose="03060802040406070304" pitchFamily="66" charset="0"/>
              </a:rPr>
              <a:t>Chú ý: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/>
          <p:nvPr/>
        </p:nvSpPr>
        <p:spPr>
          <a:xfrm>
            <a:off x="609600" y="0"/>
            <a:ext cx="7162800" cy="5842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Củng cố: </a:t>
            </a:r>
            <a:r>
              <a:rPr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“ Ai nhanh ai </a:t>
            </a:r>
            <a:r>
              <a:rPr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đúng”</a:t>
            </a:r>
            <a:endParaRPr sz="3200" b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36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600200"/>
            <a:ext cx="4419600" cy="4257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TextBox 3"/>
          <p:cNvSpPr txBox="1"/>
          <p:nvPr/>
        </p:nvSpPr>
        <p:spPr>
          <a:xfrm>
            <a:off x="3124200" y="2828925"/>
            <a:ext cx="381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15365" name="TextBox 4"/>
          <p:cNvSpPr txBox="1"/>
          <p:nvPr/>
        </p:nvSpPr>
        <p:spPr>
          <a:xfrm>
            <a:off x="4267200" y="2828925"/>
            <a:ext cx="381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15366" name="TextBox 5"/>
          <p:cNvSpPr txBox="1"/>
          <p:nvPr/>
        </p:nvSpPr>
        <p:spPr>
          <a:xfrm>
            <a:off x="5562600" y="2752725"/>
            <a:ext cx="381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latin typeface="Calibri" panose="020F0502020204030204" pitchFamily="34" charset="0"/>
              </a:rPr>
              <a:t>c</a:t>
            </a:r>
          </a:p>
        </p:txBody>
      </p:sp>
      <p:sp>
        <p:nvSpPr>
          <p:cNvPr id="15367" name="TextBox 6"/>
          <p:cNvSpPr txBox="1"/>
          <p:nvPr/>
        </p:nvSpPr>
        <p:spPr>
          <a:xfrm>
            <a:off x="2971800" y="4581525"/>
            <a:ext cx="381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latin typeface="Calibri" panose="020F0502020204030204" pitchFamily="34" charset="0"/>
              </a:rPr>
              <a:t>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19600" y="4581525"/>
            <a:ext cx="381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latin typeface="Calibri" panose="020F0502020204030204" pitchFamily="34" charset="0"/>
              </a:rPr>
              <a:t>e</a:t>
            </a:r>
          </a:p>
        </p:txBody>
      </p:sp>
      <p:sp>
        <p:nvSpPr>
          <p:cNvPr id="15369" name="TextBox 8"/>
          <p:cNvSpPr txBox="1"/>
          <p:nvPr/>
        </p:nvSpPr>
        <p:spPr>
          <a:xfrm>
            <a:off x="5486400" y="4657725"/>
            <a:ext cx="381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latin typeface="Calibri" panose="020F0502020204030204" pitchFamily="34" charset="0"/>
              </a:rPr>
              <a:t>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" y="838200"/>
            <a:ext cx="7467600" cy="5219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558ED5"/>
                </a:solidFill>
                <a:latin typeface="Calibri" panose="020F0502020204030204" pitchFamily="34" charset="0"/>
              </a:rPr>
              <a:t>Câu 1</a:t>
            </a:r>
            <a:r>
              <a:rPr sz="2800" dirty="0">
                <a:solidFill>
                  <a:srgbClr val="558ED5"/>
                </a:solidFill>
                <a:latin typeface="Calibri" panose="020F0502020204030204" pitchFamily="34" charset="0"/>
              </a:rPr>
              <a:t>: Chỉ ra cônng cụ lấy màu?</a:t>
            </a: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3352800"/>
            <a:ext cx="1295400" cy="1117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590800"/>
            <a:ext cx="89154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</a:t>
            </a:r>
            <a:r>
              <a:rPr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 xếp  các bước thực hiện sau theo thứ tự các bước sao chép m</a:t>
            </a:r>
            <a:r>
              <a:rPr sz="2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từ m</a:t>
            </a:r>
            <a:r>
              <a:rPr sz="2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có sẵn                                    </a:t>
            </a:r>
            <a:endParaRPr sz="24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04800"/>
            <a:ext cx="79248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558E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r>
              <a:rPr sz="2400" dirty="0">
                <a:solidFill>
                  <a:srgbClr val="558E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400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các công cụ được dùng để sao chép m</a:t>
            </a:r>
            <a:r>
              <a:rPr sz="2400" dirty="0">
                <a:solidFill>
                  <a:srgbClr val="37609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u:</a:t>
            </a:r>
            <a:endParaRPr sz="2400" dirty="0">
              <a:solidFill>
                <a:srgbClr val="37609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4572000" y="1066800"/>
            <a:ext cx="1219200" cy="685800"/>
            <a:chOff x="4572000" y="1828800"/>
            <a:chExt cx="1557338" cy="620713"/>
          </a:xfrm>
        </p:grpSpPr>
        <p:pic>
          <p:nvPicPr>
            <p:cNvPr id="16412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0200" y="1828800"/>
              <a:ext cx="719138" cy="6207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413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0" y="1828801"/>
              <a:ext cx="829115" cy="60960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" name="Group 11"/>
          <p:cNvGrpSpPr/>
          <p:nvPr/>
        </p:nvGrpSpPr>
        <p:grpSpPr>
          <a:xfrm>
            <a:off x="2438400" y="1066800"/>
            <a:ext cx="1371600" cy="685800"/>
            <a:chOff x="2438400" y="1828800"/>
            <a:chExt cx="1066800" cy="546100"/>
          </a:xfrm>
        </p:grpSpPr>
        <p:pic>
          <p:nvPicPr>
            <p:cNvPr id="16410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0851" y="1828801"/>
              <a:ext cx="514349" cy="5334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411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38400" y="1828800"/>
              <a:ext cx="566737" cy="54610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" name="Group 14"/>
          <p:cNvGrpSpPr/>
          <p:nvPr/>
        </p:nvGrpSpPr>
        <p:grpSpPr>
          <a:xfrm>
            <a:off x="609600" y="990600"/>
            <a:ext cx="1295400" cy="762000"/>
            <a:chOff x="3874118" y="3295650"/>
            <a:chExt cx="1126507" cy="593745"/>
          </a:xfrm>
        </p:grpSpPr>
        <p:pic>
          <p:nvPicPr>
            <p:cNvPr id="1640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3888" y="3295650"/>
              <a:ext cx="566737" cy="5461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409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4118" y="3352800"/>
              <a:ext cx="621682" cy="53659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" name="Group 17"/>
          <p:cNvGrpSpPr/>
          <p:nvPr/>
        </p:nvGrpSpPr>
        <p:grpSpPr>
          <a:xfrm>
            <a:off x="6629400" y="1143000"/>
            <a:ext cx="1219200" cy="573088"/>
            <a:chOff x="7696200" y="1978424"/>
            <a:chExt cx="1219200" cy="573635"/>
          </a:xfrm>
        </p:grpSpPr>
        <p:pic>
          <p:nvPicPr>
            <p:cNvPr id="16406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96200" y="1978424"/>
              <a:ext cx="595312" cy="57363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40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05800" y="1981200"/>
              <a:ext cx="609600" cy="56832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9" name="TextBox 18"/>
          <p:cNvSpPr txBox="1"/>
          <p:nvPr/>
        </p:nvSpPr>
        <p:spPr>
          <a:xfrm>
            <a:off x="1143000" y="1992313"/>
            <a:ext cx="3810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8000" y="2068513"/>
            <a:ext cx="4572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53000" y="2068513"/>
            <a:ext cx="4572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16395" name="TextBox 21"/>
          <p:cNvSpPr txBox="1"/>
          <p:nvPr/>
        </p:nvSpPr>
        <p:spPr>
          <a:xfrm>
            <a:off x="7010400" y="2068513"/>
            <a:ext cx="4572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Calibri" panose="020F0502020204030204" pitchFamily="34" charset="0"/>
              </a:rPr>
              <a:t>4</a:t>
            </a:r>
          </a:p>
        </p:txBody>
      </p:sp>
      <p:grpSp>
        <p:nvGrpSpPr>
          <p:cNvPr id="8" name="Group 36"/>
          <p:cNvGrpSpPr/>
          <p:nvPr/>
        </p:nvGrpSpPr>
        <p:grpSpPr>
          <a:xfrm>
            <a:off x="304800" y="4491038"/>
            <a:ext cx="5672138" cy="690562"/>
            <a:chOff x="304800" y="4495800"/>
            <a:chExt cx="5672138" cy="690265"/>
          </a:xfrm>
        </p:grpSpPr>
        <p:sp>
          <p:nvSpPr>
            <p:cNvPr id="16404" name="Rectangle 22"/>
            <p:cNvSpPr/>
            <p:nvPr/>
          </p:nvSpPr>
          <p:spPr>
            <a:xfrm>
              <a:off x="304800" y="4724400"/>
              <a:ext cx="4914384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sz="2400" u="sng" dirty="0">
                  <a:solidFill>
                    <a:srgbClr val="0066FF"/>
                  </a:solidFill>
                  <a:latin typeface=".VnArial" pitchFamily="34" charset="0"/>
                </a:rPr>
                <a:t>2</a:t>
              </a:r>
              <a:r>
                <a:rPr sz="2400" dirty="0">
                  <a:solidFill>
                    <a:srgbClr val="0066FF"/>
                  </a:solidFill>
                  <a:latin typeface=".VnArial" pitchFamily="34" charset="0"/>
                </a:rPr>
                <a:t>:</a:t>
              </a:r>
              <a:r>
                <a:rPr sz="2400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 công cụ lấy m</a:t>
              </a:r>
              <a:r>
                <a:rPr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 </a:t>
              </a:r>
              <a:r>
                <a:rPr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color picker</a:t>
              </a:r>
              <a:endParaRPr sz="2400" dirty="0">
                <a:latin typeface="Calibri" panose="020F0502020204030204" pitchFamily="34" charset="0"/>
              </a:endParaRPr>
            </a:p>
          </p:txBody>
        </p:sp>
        <p:pic>
          <p:nvPicPr>
            <p:cNvPr id="16405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7800" y="4495800"/>
              <a:ext cx="719138" cy="620713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9" name="Group 37"/>
          <p:cNvGrpSpPr/>
          <p:nvPr/>
        </p:nvGrpSpPr>
        <p:grpSpPr>
          <a:xfrm>
            <a:off x="304800" y="3729038"/>
            <a:ext cx="8610600" cy="800100"/>
            <a:chOff x="304800" y="3733800"/>
            <a:chExt cx="8610600" cy="800100"/>
          </a:xfrm>
        </p:grpSpPr>
        <p:sp>
          <p:nvSpPr>
            <p:cNvPr id="16402" name="Rectangle 83"/>
            <p:cNvSpPr/>
            <p:nvPr/>
          </p:nvSpPr>
          <p:spPr>
            <a:xfrm>
              <a:off x="304800" y="3886200"/>
              <a:ext cx="8610600" cy="6477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r>
                <a:rPr sz="2400" u="sng" dirty="0">
                  <a:solidFill>
                    <a:srgbClr val="0066FF"/>
                  </a:solidFill>
                  <a:latin typeface=".VnArial" pitchFamily="34" charset="0"/>
                </a:rPr>
                <a:t>1</a:t>
              </a:r>
              <a:r>
                <a:rPr sz="2400" dirty="0">
                  <a:solidFill>
                    <a:srgbClr val="0066FF"/>
                  </a:solidFill>
                  <a:latin typeface=".VnArial" pitchFamily="34" charset="0"/>
                </a:rPr>
                <a:t>: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 công cụ tô m</a:t>
              </a:r>
              <a:r>
                <a:rPr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           , di chuyển chuột đến vị trí cần tô, nháy chuột.`</a:t>
              </a:r>
              <a:endParaRPr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6403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52800" y="3733800"/>
              <a:ext cx="725488" cy="5334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8" name="Rectangle 27"/>
          <p:cNvSpPr/>
          <p:nvPr/>
        </p:nvSpPr>
        <p:spPr>
          <a:xfrm>
            <a:off x="304800" y="5481638"/>
            <a:ext cx="8839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u="sng" dirty="0">
                <a:solidFill>
                  <a:srgbClr val="0066FF"/>
                </a:solidFill>
                <a:latin typeface=".VnArial" pitchFamily="34" charset="0"/>
              </a:rPr>
              <a:t>3</a:t>
            </a:r>
            <a:r>
              <a:rPr sz="2400" dirty="0">
                <a:solidFill>
                  <a:srgbClr val="0066FF"/>
                </a:solidFill>
                <a:latin typeface=".VnArial" pitchFamily="34" charset="0"/>
              </a:rPr>
              <a:t>: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chuyển công cụ lấy m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v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mảng m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cần lấy, nháy chuột.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524000" y="2438400"/>
            <a:ext cx="5410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Up Arrow 39"/>
          <p:cNvSpPr/>
          <p:nvPr/>
        </p:nvSpPr>
        <p:spPr>
          <a:xfrm>
            <a:off x="8915400" y="6553200"/>
            <a:ext cx="2286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14600" y="6096000"/>
            <a:ext cx="3886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sz="3200" b="1" dirty="0">
                <a:solidFill>
                  <a:srgbClr val="558ED5"/>
                </a:solidFill>
                <a:latin typeface="Calibri" panose="020F0502020204030204" pitchFamily="34" charset="0"/>
              </a:rPr>
              <a:t>Kết quả: 2,3,1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9584E-6 L -0.00173 -0.1271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031E-6 L 3.33333E-6 -0.1105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73543E-7 L -3.33333E-6 0.23312 " pathEditMode="relative" ptsTypes="AA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9" grpId="0"/>
      <p:bldP spid="20" grpId="0"/>
      <p:bldP spid="21" grpId="0"/>
      <p:bldP spid="21" grpId="1"/>
      <p:bldP spid="28" grpId="0"/>
      <p:bldP spid="28" grpId="1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066800"/>
            <a:ext cx="815340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 4: </a:t>
            </a:r>
            <a:r>
              <a:rPr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 em hiệu quả của việc sao chép màu là gì?</a:t>
            </a:r>
          </a:p>
        </p:txBody>
      </p:sp>
      <p:sp>
        <p:nvSpPr>
          <p:cNvPr id="17411" name="TextBox 3"/>
          <p:cNvSpPr txBox="1"/>
          <p:nvPr/>
        </p:nvSpPr>
        <p:spPr>
          <a:xfrm>
            <a:off x="1219200" y="2590800"/>
            <a:ext cx="609981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thêm 1 cách tô màu hình vẽ .</a:t>
            </a: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Nếu dùng màu sao chép từ hình mẫu để tô màu thì sẽ nhanh hơn và giống màu mẫu hơn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/>
          <p:nvPr/>
        </p:nvSpPr>
        <p:spPr>
          <a:xfrm>
            <a:off x="381000" y="314325"/>
            <a:ext cx="3581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u="sng" dirty="0">
                <a:solidFill>
                  <a:srgbClr val="FF0000"/>
                </a:solidFill>
                <a:latin typeface="BrushScript" pitchFamily="18" charset="0"/>
              </a:rPr>
              <a:t>Phát triển:</a:t>
            </a:r>
          </a:p>
        </p:txBody>
      </p:sp>
      <p:sp>
        <p:nvSpPr>
          <p:cNvPr id="18435" name="Rectangle 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dirty="0">
              <a:latin typeface="Calibri" panose="020F0502020204030204" pitchFamily="34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3886200" y="1752600"/>
            <a:ext cx="3200400" cy="3167063"/>
            <a:chOff x="3886200" y="2133600"/>
            <a:chExt cx="3200400" cy="3167063"/>
          </a:xfrm>
        </p:grpSpPr>
        <p:pic>
          <p:nvPicPr>
            <p:cNvPr id="18438" name="Object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86200" y="2133600"/>
              <a:ext cx="1128713" cy="316706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39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62600" y="2362200"/>
              <a:ext cx="1247775" cy="381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40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62600" y="2819400"/>
              <a:ext cx="1381125" cy="3143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41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86400" y="3352800"/>
              <a:ext cx="1533525" cy="5429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42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10200" y="3962400"/>
              <a:ext cx="1676400" cy="4476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43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34000" y="4724400"/>
              <a:ext cx="971550" cy="51435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2209800" y="381000"/>
            <a:ext cx="64770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latin typeface="Calibri" panose="020F0502020204030204" pitchFamily="34" charset="0"/>
              </a:rPr>
              <a:t>* Có thể sử dụng công cụ lấy màu để tạo ra một màu vẽ mới(</a:t>
            </a:r>
            <a:r>
              <a:rPr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color 1</a:t>
            </a:r>
            <a:r>
              <a:rPr sz="2400" dirty="0">
                <a:latin typeface="Calibri" panose="020F0502020204030204" pitchFamily="34" charset="0"/>
              </a:rPr>
              <a:t>) trong hộp màu.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438400"/>
            <a:ext cx="2457450" cy="3667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Up Arrow 5">
            <a:hlinkClick r:id="rId3" action="ppaction://hlinkfile"/>
          </p:cNvPr>
          <p:cNvSpPr/>
          <p:nvPr/>
        </p:nvSpPr>
        <p:spPr>
          <a:xfrm>
            <a:off x="8610600" y="228600"/>
            <a:ext cx="2286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0600" y="5943600"/>
            <a:ext cx="37623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b</a:t>
            </a:r>
            <a:endParaRPr sz="2800" dirty="0">
              <a:latin typeface="Calibri" panose="020F0502020204030204" pitchFamily="34" charset="0"/>
            </a:endParaRPr>
          </a:p>
        </p:txBody>
      </p:sp>
      <p:pic>
        <p:nvPicPr>
          <p:cNvPr id="4101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457200"/>
            <a:ext cx="4114800" cy="1447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62" name="Group 33"/>
          <p:cNvGrpSpPr/>
          <p:nvPr/>
        </p:nvGrpSpPr>
        <p:grpSpPr>
          <a:xfrm>
            <a:off x="4191000" y="3429000"/>
            <a:ext cx="1066800" cy="990600"/>
            <a:chOff x="3733800" y="5257800"/>
            <a:chExt cx="990600" cy="1066800"/>
          </a:xfrm>
        </p:grpSpPr>
        <p:sp>
          <p:nvSpPr>
            <p:cNvPr id="11" name="Trapezoid 10"/>
            <p:cNvSpPr/>
            <p:nvPr/>
          </p:nvSpPr>
          <p:spPr>
            <a:xfrm>
              <a:off x="3733800" y="5257800"/>
              <a:ext cx="990600" cy="1066800"/>
            </a:xfrm>
            <a:prstGeom prst="trapezoid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4-Point Star 11"/>
            <p:cNvSpPr/>
            <p:nvPr/>
          </p:nvSpPr>
          <p:spPr>
            <a:xfrm>
              <a:off x="3962287" y="5714268"/>
              <a:ext cx="228486" cy="306021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4-Point Star 12"/>
            <p:cNvSpPr/>
            <p:nvPr/>
          </p:nvSpPr>
          <p:spPr>
            <a:xfrm>
              <a:off x="3962287" y="5334733"/>
              <a:ext cx="305140" cy="304312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4-Point Star 13"/>
            <p:cNvSpPr/>
            <p:nvPr/>
          </p:nvSpPr>
          <p:spPr>
            <a:xfrm>
              <a:off x="4038941" y="6020288"/>
              <a:ext cx="305140" cy="304312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4-Point Star 14"/>
            <p:cNvSpPr/>
            <p:nvPr/>
          </p:nvSpPr>
          <p:spPr>
            <a:xfrm>
              <a:off x="4419260" y="6020288"/>
              <a:ext cx="228486" cy="152156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4-Point Star 15"/>
            <p:cNvSpPr/>
            <p:nvPr/>
          </p:nvSpPr>
          <p:spPr>
            <a:xfrm>
              <a:off x="4267427" y="5639045"/>
              <a:ext cx="151834" cy="229088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8" name="Oval Callout 17"/>
          <p:cNvSpPr/>
          <p:nvPr/>
        </p:nvSpPr>
        <p:spPr>
          <a:xfrm>
            <a:off x="6858000" y="2590800"/>
            <a:ext cx="1981200" cy="1447800"/>
          </a:xfrm>
          <a:prstGeom prst="wedgeEllipseCallout">
            <a:avLst>
              <a:gd name="adj1" fmla="val -89510"/>
              <a:gd name="adj2" fmla="val 81238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000" b="1" dirty="0">
                <a:solidFill>
                  <a:schemeClr val="bg1"/>
                </a:solidFill>
                <a:latin typeface="Calibri" panose="020F0502020204030204" pitchFamily="34" charset="0"/>
              </a:rPr>
              <a:t>Làm sao hoàn thiện hình vẽ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1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33490"/>
            <a:ext cx="7886700" cy="99417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09" y="2031248"/>
            <a:ext cx="8427203" cy="3969503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3487119" y="3025420"/>
            <a:ext cx="1580827" cy="5750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87119" y="3600450"/>
            <a:ext cx="1580827" cy="5750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487118" y="3123877"/>
            <a:ext cx="1580828" cy="10516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905932" y="5332386"/>
            <a:ext cx="499820" cy="4998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66"/>
          <p:cNvGrpSpPr/>
          <p:nvPr/>
        </p:nvGrpSpPr>
        <p:grpSpPr>
          <a:xfrm>
            <a:off x="1981200" y="100013"/>
            <a:ext cx="4354513" cy="1292225"/>
            <a:chOff x="192" y="873"/>
            <a:chExt cx="2630" cy="814"/>
          </a:xfrm>
        </p:grpSpPr>
        <p:grpSp>
          <p:nvGrpSpPr>
            <p:cNvPr id="15368" name="Group 55"/>
            <p:cNvGrpSpPr/>
            <p:nvPr/>
          </p:nvGrpSpPr>
          <p:grpSpPr>
            <a:xfrm>
              <a:off x="192" y="873"/>
              <a:ext cx="2630" cy="655"/>
              <a:chOff x="2160" y="1678"/>
              <a:chExt cx="1303" cy="1134"/>
            </a:xfrm>
          </p:grpSpPr>
          <p:sp>
            <p:nvSpPr>
              <p:cNvPr id="15370" name="Oval 56"/>
              <p:cNvSpPr/>
              <p:nvPr/>
            </p:nvSpPr>
            <p:spPr>
              <a:xfrm>
                <a:off x="2781" y="1981"/>
                <a:ext cx="64" cy="52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CDF06"/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>
                <a:spAutoFit/>
              </a:bodyPr>
              <a:lstStyle/>
              <a:p>
                <a:endParaRPr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5371" name="Oval 57"/>
              <p:cNvSpPr/>
              <p:nvPr/>
            </p:nvSpPr>
            <p:spPr>
              <a:xfrm>
                <a:off x="2783" y="1981"/>
                <a:ext cx="64" cy="524"/>
              </a:xfrm>
              <a:prstGeom prst="ellipse">
                <a:avLst/>
              </a:prstGeom>
              <a:solidFill>
                <a:srgbClr val="00FF00">
                  <a:alpha val="32156"/>
                </a:srgbClr>
              </a:solidFill>
              <a:ln w="38100">
                <a:noFill/>
              </a:ln>
            </p:spPr>
            <p:txBody>
              <a:bodyPr wrap="none" anchor="ctr">
                <a:spAutoFit/>
              </a:bodyPr>
              <a:lstStyle/>
              <a:p>
                <a:endParaRPr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5372" name="Oval 58"/>
              <p:cNvSpPr/>
              <p:nvPr/>
            </p:nvSpPr>
            <p:spPr>
              <a:xfrm>
                <a:off x="2163" y="1983"/>
                <a:ext cx="1300" cy="524"/>
              </a:xfrm>
              <a:prstGeom prst="ellipse">
                <a:avLst/>
              </a:prstGeom>
              <a:gradFill rotWithShape="1">
                <a:gsLst>
                  <a:gs pos="0">
                    <a:srgbClr val="887903"/>
                  </a:gs>
                  <a:gs pos="50000">
                    <a:srgbClr val="FCDF06"/>
                  </a:gs>
                  <a:gs pos="100000">
                    <a:srgbClr val="887903"/>
                  </a:gs>
                </a:gsLst>
                <a:lin ang="18900000" scaled="1"/>
                <a:tileRect/>
              </a:gradFill>
              <a:ln w="38100">
                <a:noFill/>
              </a:ln>
            </p:spPr>
            <p:txBody>
              <a:bodyPr anchor="ctr">
                <a:spAutoFit/>
              </a:bodyPr>
              <a:lstStyle/>
              <a:p>
                <a:endParaRPr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5373" name="Oval 59"/>
              <p:cNvSpPr/>
              <p:nvPr/>
            </p:nvSpPr>
            <p:spPr>
              <a:xfrm>
                <a:off x="2160" y="1948"/>
                <a:ext cx="1300" cy="566"/>
              </a:xfrm>
              <a:prstGeom prst="ellipse">
                <a:avLst/>
              </a:prstGeom>
              <a:solidFill>
                <a:srgbClr val="FF00FF">
                  <a:alpha val="0"/>
                </a:srgbClr>
              </a:solidFill>
              <a:ln w="3810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>
                <a:spAutoFit/>
              </a:bodyPr>
              <a:lstStyle/>
              <a:p>
                <a:endParaRPr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5374" name="Oval 60"/>
              <p:cNvSpPr/>
              <p:nvPr/>
            </p:nvSpPr>
            <p:spPr>
              <a:xfrm>
                <a:off x="2228" y="1983"/>
                <a:ext cx="1170" cy="524"/>
              </a:xfrm>
              <a:prstGeom prst="ellipse">
                <a:avLst/>
              </a:prstGeom>
              <a:solidFill>
                <a:srgbClr val="FF00FF"/>
              </a:solidFill>
              <a:ln w="38100">
                <a:noFill/>
              </a:ln>
            </p:spPr>
            <p:txBody>
              <a:bodyPr anchor="ctr">
                <a:spAutoFit/>
              </a:bodyPr>
              <a:lstStyle/>
              <a:p>
                <a:endParaRPr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5375" name="Oval 61"/>
              <p:cNvSpPr/>
              <p:nvPr/>
            </p:nvSpPr>
            <p:spPr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lstStyle/>
              <a:p>
                <a:endParaRPr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5376" name="Oval 62"/>
              <p:cNvSpPr/>
              <p:nvPr/>
            </p:nvSpPr>
            <p:spPr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lstStyle/>
              <a:p>
                <a:endParaRPr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5377" name="Oval 63"/>
              <p:cNvSpPr/>
              <p:nvPr/>
            </p:nvSpPr>
            <p:spPr>
              <a:xfrm>
                <a:off x="2273" y="1696"/>
                <a:ext cx="1052" cy="1032"/>
              </a:xfrm>
              <a:prstGeom prst="ellipse">
                <a:avLst/>
              </a:prstGeom>
              <a:solidFill>
                <a:schemeClr val="bg1">
                  <a:alpha val="47842"/>
                </a:schemeClr>
              </a:solidFill>
              <a:ln w="9525">
                <a:noFill/>
              </a:ln>
            </p:spPr>
            <p:txBody>
              <a:bodyPr vert="eaVert" wrap="none" anchor="ctr"/>
              <a:lstStyle/>
              <a:p>
                <a:endParaRPr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5378" name="Oval 64"/>
              <p:cNvSpPr/>
              <p:nvPr/>
            </p:nvSpPr>
            <p:spPr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lstStyle/>
              <a:p>
                <a:endParaRPr>
                  <a:latin typeface="Franklin Gothic Book" panose="020B0503020102020204" pitchFamily="34" charset="0"/>
                </a:endParaRPr>
              </a:p>
            </p:txBody>
          </p:sp>
        </p:grpSp>
        <p:sp>
          <p:nvSpPr>
            <p:cNvPr id="15369" name="Text Box 65"/>
            <p:cNvSpPr txBox="1"/>
            <p:nvPr/>
          </p:nvSpPr>
          <p:spPr>
            <a:xfrm>
              <a:off x="493" y="1008"/>
              <a:ext cx="2034" cy="67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sz="3200" b="1">
                  <a:solidFill>
                    <a:srgbClr val="3333FF"/>
                  </a:solidFill>
                  <a:latin typeface="Times New Roman" panose="02020603050405020304" pitchFamily="18" charset="0"/>
                </a:rPr>
                <a:t>Em cần ghi nhớ</a:t>
              </a:r>
            </a:p>
          </p:txBody>
        </p:sp>
      </p:grpSp>
      <p:sp>
        <p:nvSpPr>
          <p:cNvPr id="16" name="Cloud 15"/>
          <p:cNvSpPr/>
          <p:nvPr/>
        </p:nvSpPr>
        <p:spPr>
          <a:xfrm>
            <a:off x="566738" y="1063625"/>
            <a:ext cx="7848600" cy="4117975"/>
          </a:xfrm>
          <a:prstGeom prst="cloud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364" name="TextBox 16"/>
          <p:cNvSpPr txBox="1"/>
          <p:nvPr/>
        </p:nvSpPr>
        <p:spPr>
          <a:xfrm>
            <a:off x="2362200" y="1676400"/>
            <a:ext cx="4876800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>
                <a:latin typeface="Franklin Gothic Book" panose="020B0503020102020204" pitchFamily="34" charset="0"/>
                <a:sym typeface="Wingdings" panose="05000000000000000000" pitchFamily="2" charset="2"/>
              </a:rPr>
              <a:t> </a:t>
            </a:r>
            <a:r>
              <a:rPr sz="3200">
                <a:latin typeface="Franklin Gothic Book" panose="020B0503020102020204" pitchFamily="34" charset="0"/>
              </a:rPr>
              <a:t>Sử dụng công cụ        để sao chép màu có sẵn </a:t>
            </a:r>
          </a:p>
        </p:txBody>
      </p:sp>
      <p:pic>
        <p:nvPicPr>
          <p:cNvPr id="15365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676400"/>
            <a:ext cx="598488" cy="496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6" name="TextBox 18"/>
          <p:cNvSpPr txBox="1"/>
          <p:nvPr/>
        </p:nvSpPr>
        <p:spPr>
          <a:xfrm>
            <a:off x="1219200" y="2906713"/>
            <a:ext cx="6858000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>
                <a:latin typeface="Franklin Gothic Book" panose="020B0503020102020204" pitchFamily="34" charset="0"/>
                <a:sym typeface="Wingdings" panose="05000000000000000000" pitchFamily="2" charset="2"/>
              </a:rPr>
              <a:t> Nháy chuột để tô màu bằng màu ở ô </a:t>
            </a:r>
            <a:r>
              <a:rPr sz="3200" i="1">
                <a:solidFill>
                  <a:srgbClr val="FF0000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Color 1</a:t>
            </a:r>
            <a:r>
              <a:rPr sz="3200">
                <a:latin typeface="Franklin Gothic Book" panose="020B0503020102020204" pitchFamily="34" charset="0"/>
                <a:sym typeface="Wingdings" panose="05000000000000000000" pitchFamily="2" charset="2"/>
              </a:rPr>
              <a:t>, nháy chuột phải để tô màu bằng màu ở ô </a:t>
            </a:r>
            <a:r>
              <a:rPr sz="3200" i="1">
                <a:solidFill>
                  <a:srgbClr val="FF0000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Color 2.</a:t>
            </a:r>
            <a:endParaRPr sz="3200" i="1">
              <a:solidFill>
                <a:srgbClr val="FF000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5367" name="Picture 17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57200"/>
            <a:ext cx="1143000" cy="752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/>
          <p:nvPr/>
        </p:nvSpPr>
        <p:spPr>
          <a:xfrm>
            <a:off x="152400" y="838200"/>
            <a:ext cx="8229600" cy="457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33795" name="Plaque 7"/>
          <p:cNvSpPr>
            <a:spLocks noChangeArrowheads="1"/>
          </p:cNvSpPr>
          <p:nvPr/>
        </p:nvSpPr>
        <p:spPr bwMode="auto">
          <a:xfrm>
            <a:off x="228600" y="2438400"/>
            <a:ext cx="8534400" cy="2209800"/>
          </a:xfrm>
          <a:prstGeom prst="plaque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25400" algn="ctr">
            <a:solidFill>
              <a:srgbClr val="385D8A"/>
            </a:solidFill>
            <a:miter lim="800000"/>
          </a:ln>
        </p:spPr>
        <p:txBody>
          <a:bodyPr anchor="ctr"/>
          <a:lstStyle/>
          <a:p>
            <a:r>
              <a:rPr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Về nh</a:t>
            </a:r>
            <a:r>
              <a:rPr sz="32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xem lại nội dung b</a:t>
            </a:r>
            <a:r>
              <a:rPr sz="32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học</a:t>
            </a:r>
          </a:p>
          <a:p>
            <a:r>
              <a:rPr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Xem trước nội dung </a:t>
            </a: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32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5: Thực h</a:t>
            </a:r>
            <a:r>
              <a:rPr sz="32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tổng hợp. </a:t>
            </a:r>
          </a:p>
          <a:p>
            <a:endParaRPr sz="320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88" name="Slide Number Placeholder 9"/>
          <p:cNvSpPr txBox="1">
            <a:spLocks noGrp="1"/>
          </p:cNvSpPr>
          <p:nvPr/>
        </p:nvSpPr>
        <p:spPr>
          <a:xfrm>
            <a:off x="7010400" y="6669088"/>
            <a:ext cx="2133600" cy="18891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r"/>
            <a:fld id="{9A0DB2DC-4C9A-4742-B13C-FB6460FD3503}" type="slidenum">
              <a:rPr lang="en-US" sz="1000">
                <a:latin typeface="Franklin Gothic Book" panose="020B0503020102020204" pitchFamily="34" charset="0"/>
              </a:rPr>
              <a:t>21</a:t>
            </a:fld>
            <a:endParaRPr lang="en-US" sz="1000">
              <a:latin typeface="Franklin Gothic Book" panose="020B0503020102020204" pitchFamily="34" charset="0"/>
            </a:endParaRPr>
          </a:p>
        </p:txBody>
      </p:sp>
      <p:pic>
        <p:nvPicPr>
          <p:cNvPr id="16389" name="Picture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38200"/>
            <a:ext cx="1143000" cy="600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5853113"/>
          </a:xfrm>
          <a:ln/>
        </p:spPr>
        <p:txBody>
          <a:bodyPr vert="horz" wrap="square" lIns="91440" tIns="45720" rIns="91440" bIns="45720" anchor="t"/>
          <a:lstStyle/>
          <a:p>
            <a:pPr>
              <a:buNone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thực hiện để tô màu hình vẽ: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1: chọn công cụ tô màu trong hộp công cụ 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2: Nháy chuột chọn màu tô trong hộp màu.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3: Chọn vùng muốn tô màu, nháy chuột để tô.</a:t>
            </a:r>
          </a:p>
        </p:txBody>
      </p:sp>
      <p:sp>
        <p:nvSpPr>
          <p:cNvPr id="307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  <a:ln/>
        </p:spPr>
        <p:txBody>
          <a:bodyPr vert="horz" wrap="square" lIns="91440" tIns="45720" rIns="91440" bIns="45720" anchor="ctr"/>
          <a:lstStyle/>
          <a:p>
            <a:pPr defTabSz="914400">
              <a:tabLst>
                <a:tab pos="1541780" algn="l"/>
              </a:tabLst>
            </a:pPr>
            <a:r>
              <a:rPr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Nêu các bước thực hiện để tô màu hình vẽ?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0"/>
          <p:cNvSpPr txBox="1"/>
          <p:nvPr/>
        </p:nvSpPr>
        <p:spPr>
          <a:xfrm>
            <a:off x="0" y="0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vi-VN" altLang="x-none" sz="3200" b="1">
                <a:solidFill>
                  <a:srgbClr val="0000FF"/>
                </a:solidFill>
                <a:latin typeface="Times New Roman" panose="02020603050405020304" pitchFamily="18" charset="0"/>
              </a:rPr>
              <a:t>Thứ </a:t>
            </a:r>
            <a:r>
              <a:rPr lang="en-US" altLang="vi-V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tư</a:t>
            </a:r>
            <a:r>
              <a:rPr lang="vi-VN" altLang="x-none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ngày </a:t>
            </a:r>
            <a:r>
              <a:rPr lang="en-US" altLang="vi-V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13</a:t>
            </a:r>
            <a:r>
              <a:rPr lang="vi-VN" altLang="x-none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tháng 11 năm 201</a:t>
            </a:r>
            <a:r>
              <a:rPr lang="en-US" altLang="vi-V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6147" name="Text Box 11"/>
          <p:cNvSpPr txBox="1"/>
          <p:nvPr/>
        </p:nvSpPr>
        <p:spPr>
          <a:xfrm>
            <a:off x="2286000" y="485775"/>
            <a:ext cx="3505200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>
                <a:solidFill>
                  <a:srgbClr val="002060"/>
                </a:solidFill>
                <a:latin typeface="Times New Roman" panose="02020603050405020304" pitchFamily="18" charset="0"/>
              </a:rPr>
              <a:t>Tin học</a:t>
            </a:r>
          </a:p>
        </p:txBody>
      </p:sp>
      <p:sp>
        <p:nvSpPr>
          <p:cNvPr id="6148" name="Text Box 11"/>
          <p:cNvSpPr txBox="1"/>
          <p:nvPr/>
        </p:nvSpPr>
        <p:spPr>
          <a:xfrm>
            <a:off x="1752600" y="1066800"/>
            <a:ext cx="59436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 dirty="0">
                <a:solidFill>
                  <a:srgbClr val="002060"/>
                </a:solidFill>
                <a:sym typeface="+mn-ea"/>
              </a:rPr>
              <a:t>BÀI 4: SAO CHÉP MÀU</a:t>
            </a:r>
            <a:endParaRPr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endParaRPr sz="3200" b="1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-76200" y="1904999"/>
          <a:ext cx="9220200" cy="3689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4000" y="2646363"/>
            <a:ext cx="750888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4488" y="4025900"/>
            <a:ext cx="571500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6" name="Text Box 26" descr="White marble"/>
          <p:cNvSpPr txBox="1"/>
          <p:nvPr/>
        </p:nvSpPr>
        <p:spPr>
          <a:xfrm>
            <a:off x="1752600" y="1612900"/>
            <a:ext cx="5105400" cy="5835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 u="sng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29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/>
          <p:nvPr/>
        </p:nvSpPr>
        <p:spPr>
          <a:xfrm>
            <a:off x="609600" y="533400"/>
            <a:ext cx="80772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4000" b="1" dirty="0">
                <a:solidFill>
                  <a:srgbClr val="002060"/>
                </a:solidFill>
                <a:latin typeface="Calibri" panose="020F0502020204030204" pitchFamily="34" charset="0"/>
              </a:rPr>
              <a:t>BÀI 4: SAO CHÉP MÀU</a:t>
            </a:r>
          </a:p>
        </p:txBody>
      </p:sp>
      <p:pic>
        <p:nvPicPr>
          <p:cNvPr id="409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581275"/>
            <a:ext cx="2619375" cy="3667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385" y="2697480"/>
            <a:ext cx="2457450" cy="3667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TextBox 4"/>
          <p:cNvSpPr txBox="1"/>
          <p:nvPr/>
        </p:nvSpPr>
        <p:spPr>
          <a:xfrm>
            <a:off x="1385570" y="2173605"/>
            <a:ext cx="2133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a(hình mẫu)</a:t>
            </a:r>
          </a:p>
        </p:txBody>
      </p:sp>
      <p:sp>
        <p:nvSpPr>
          <p:cNvPr id="4102" name="TextBox 5"/>
          <p:cNvSpPr txBox="1"/>
          <p:nvPr/>
        </p:nvSpPr>
        <p:spPr>
          <a:xfrm>
            <a:off x="5319395" y="2175510"/>
            <a:ext cx="5181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1219200"/>
            <a:ext cx="80010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solidFill>
                  <a:srgbClr val="C00000"/>
                </a:solidFill>
                <a:latin typeface="BrushScript" pitchFamily="18" charset="0"/>
              </a:rPr>
              <a:t>Mục tiêu: </a:t>
            </a:r>
          </a:p>
          <a:p>
            <a:r>
              <a:rPr sz="2800" dirty="0">
                <a:latin typeface="Calibri" panose="020F0502020204030204" pitchFamily="34" charset="0"/>
              </a:rPr>
              <a:t>Biết cách sao chép màu từ màu của </a:t>
            </a:r>
            <a:r>
              <a:rPr sz="2800" i="1" dirty="0">
                <a:solidFill>
                  <a:srgbClr val="0070C0"/>
                </a:solidFill>
                <a:latin typeface="Calibri" panose="020F0502020204030204" pitchFamily="34" charset="0"/>
              </a:rPr>
              <a:t>bức vẽ có sẵn.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/>
          <p:nvPr/>
        </p:nvSpPr>
        <p:spPr>
          <a:xfrm>
            <a:off x="1600200" y="1219200"/>
            <a:ext cx="6553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u="sng" dirty="0">
                <a:latin typeface="Calibri" panose="020F0502020204030204" pitchFamily="34" charset="0"/>
              </a:rPr>
              <a:t>1. Giới thiệu công cụ lấy màu:</a:t>
            </a:r>
          </a:p>
        </p:txBody>
      </p:sp>
      <p:sp>
        <p:nvSpPr>
          <p:cNvPr id="5123" name="Rectangle 2"/>
          <p:cNvSpPr/>
          <p:nvPr/>
        </p:nvSpPr>
        <p:spPr>
          <a:xfrm>
            <a:off x="2438400" y="457200"/>
            <a:ext cx="48006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BÀI 4: SAO CHÉP MÀU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362200"/>
            <a:ext cx="1219200" cy="1076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438400"/>
            <a:ext cx="1143000" cy="1076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4648200"/>
            <a:ext cx="1295400" cy="1095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4648200"/>
            <a:ext cx="1171575" cy="1123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600" y="4648200"/>
            <a:ext cx="1190625" cy="113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1400" y="2362200"/>
            <a:ext cx="1181100" cy="1076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81000" y="838200"/>
            <a:ext cx="6248400" cy="584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>
            <a:spAutoFit/>
          </a:bodyPr>
          <a:lstStyle/>
          <a:p>
            <a:pPr algn="ctr"/>
            <a:r>
              <a:rPr sz="3200" dirty="0">
                <a:latin typeface="Calibri" panose="020F0502020204030204" pitchFamily="34" charset="0"/>
              </a:rPr>
              <a:t>Đâu là công cụ  lấy màu?</a:t>
            </a:r>
          </a:p>
        </p:txBody>
      </p:sp>
      <p:sp>
        <p:nvSpPr>
          <p:cNvPr id="6153" name="TextBox 30"/>
          <p:cNvSpPr txBox="1"/>
          <p:nvPr/>
        </p:nvSpPr>
        <p:spPr>
          <a:xfrm>
            <a:off x="2057400" y="3733800"/>
            <a:ext cx="3048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6154" name="TextBox 31"/>
          <p:cNvSpPr txBox="1"/>
          <p:nvPr/>
        </p:nvSpPr>
        <p:spPr>
          <a:xfrm>
            <a:off x="4953000" y="3733800"/>
            <a:ext cx="3810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6155" name="TextBox 32"/>
          <p:cNvSpPr txBox="1"/>
          <p:nvPr/>
        </p:nvSpPr>
        <p:spPr>
          <a:xfrm>
            <a:off x="7772400" y="3744913"/>
            <a:ext cx="301625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dirty="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6156" name="TextBox 33"/>
          <p:cNvSpPr txBox="1"/>
          <p:nvPr/>
        </p:nvSpPr>
        <p:spPr>
          <a:xfrm>
            <a:off x="2133600" y="5954713"/>
            <a:ext cx="4572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6157" name="TextBox 34"/>
          <p:cNvSpPr txBox="1"/>
          <p:nvPr/>
        </p:nvSpPr>
        <p:spPr>
          <a:xfrm>
            <a:off x="5105400" y="5878513"/>
            <a:ext cx="4572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6158" name="TextBox 35"/>
          <p:cNvSpPr txBox="1"/>
          <p:nvPr/>
        </p:nvSpPr>
        <p:spPr>
          <a:xfrm>
            <a:off x="7696200" y="5878513"/>
            <a:ext cx="4572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17" name="Right Arrow 16">
            <a:hlinkClick r:id="rId8" action="ppaction://hlinkfile"/>
          </p:cNvPr>
          <p:cNvSpPr/>
          <p:nvPr/>
        </p:nvSpPr>
        <p:spPr>
          <a:xfrm>
            <a:off x="8229600" y="6553200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 2cc</a:t>
            </a:r>
          </a:p>
        </p:txBody>
      </p:sp>
      <p:sp>
        <p:nvSpPr>
          <p:cNvPr id="2" name="Right Arrow 1">
            <a:hlinkClick r:id="rId9" action="ppaction://hlinkfile"/>
          </p:cNvPr>
          <p:cNvSpPr/>
          <p:nvPr/>
        </p:nvSpPr>
        <p:spPr>
          <a:xfrm>
            <a:off x="8572500" y="1676400"/>
            <a:ext cx="3429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9600"/>
            <a:ext cx="9144000" cy="716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2895600" y="2819400"/>
            <a:ext cx="31242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Công cụ lấy màu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16200000" flipV="1">
            <a:off x="2343150" y="781050"/>
            <a:ext cx="2286000" cy="20955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Arrow 4">
            <a:hlinkClick r:id="rId3" action="ppaction://hlinkfile"/>
          </p:cNvPr>
          <p:cNvSpPr/>
          <p:nvPr/>
        </p:nvSpPr>
        <p:spPr>
          <a:xfrm>
            <a:off x="8229600" y="6553200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 2cc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228600" y="1143000"/>
            <a:ext cx="3649663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sz="2400" i="1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	-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nháy chuột chọn công cụ lấy m</a:t>
            </a:r>
            <a:r>
              <a:rPr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       , bên dưới hộp công cụ xuất hiện chữ </a:t>
            </a: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 picker</a:t>
            </a:r>
            <a:endParaRPr sz="24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5" name="TextBox 1"/>
          <p:cNvSpPr txBox="1"/>
          <p:nvPr/>
        </p:nvSpPr>
        <p:spPr>
          <a:xfrm>
            <a:off x="379413" y="207963"/>
            <a:ext cx="34290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600" u="sng" dirty="0">
                <a:solidFill>
                  <a:srgbClr val="FF0000"/>
                </a:solidFill>
                <a:latin typeface="Brush Script MT" panose="03060802040406070304" pitchFamily="66" charset="0"/>
              </a:rPr>
              <a:t>Chú ý 1:</a:t>
            </a:r>
          </a:p>
        </p:txBody>
      </p:sp>
      <p:pic>
        <p:nvPicPr>
          <p:cNvPr id="819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914400"/>
            <a:ext cx="4419600" cy="42576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16"/>
          <p:cNvGrpSpPr/>
          <p:nvPr/>
        </p:nvGrpSpPr>
        <p:grpSpPr>
          <a:xfrm>
            <a:off x="6096000" y="2743200"/>
            <a:ext cx="1179513" cy="1382713"/>
            <a:chOff x="6400800" y="1752600"/>
            <a:chExt cx="1179286" cy="1383146"/>
          </a:xfrm>
        </p:grpSpPr>
        <p:pic>
          <p:nvPicPr>
            <p:cNvPr id="820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00800" y="1752600"/>
              <a:ext cx="1179286" cy="107673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07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10400" y="2667000"/>
              <a:ext cx="533400" cy="468746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1507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5257800"/>
            <a:ext cx="2971800" cy="106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9" name="TextBox 30"/>
          <p:cNvSpPr txBox="1"/>
          <p:nvPr/>
        </p:nvSpPr>
        <p:spPr>
          <a:xfrm>
            <a:off x="5257800" y="2286000"/>
            <a:ext cx="3048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8200" name="TextBox 31"/>
          <p:cNvSpPr txBox="1"/>
          <p:nvPr/>
        </p:nvSpPr>
        <p:spPr>
          <a:xfrm>
            <a:off x="6477000" y="2286000"/>
            <a:ext cx="3810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8201" name="TextBox 32"/>
          <p:cNvSpPr txBox="1"/>
          <p:nvPr/>
        </p:nvSpPr>
        <p:spPr>
          <a:xfrm>
            <a:off x="7772400" y="2286000"/>
            <a:ext cx="301625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dirty="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8202" name="TextBox 33"/>
          <p:cNvSpPr txBox="1"/>
          <p:nvPr/>
        </p:nvSpPr>
        <p:spPr>
          <a:xfrm>
            <a:off x="5181600" y="3886200"/>
            <a:ext cx="457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8203" name="TextBox 34"/>
          <p:cNvSpPr txBox="1"/>
          <p:nvPr/>
        </p:nvSpPr>
        <p:spPr>
          <a:xfrm>
            <a:off x="6400800" y="3886200"/>
            <a:ext cx="457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8204" name="TextBox 35"/>
          <p:cNvSpPr txBox="1"/>
          <p:nvPr/>
        </p:nvSpPr>
        <p:spPr>
          <a:xfrm>
            <a:off x="7696200" y="3886200"/>
            <a:ext cx="457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Calibri" panose="020F0502020204030204" pitchFamily="34" charset="0"/>
              </a:rPr>
              <a:t>6</a:t>
            </a:r>
          </a:p>
        </p:txBody>
      </p:sp>
      <p:pic>
        <p:nvPicPr>
          <p:cNvPr id="40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0225" y="2819400"/>
            <a:ext cx="511175" cy="476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596</Words>
  <Application>Microsoft Office PowerPoint</Application>
  <PresentationFormat>On-screen Show (4:3)</PresentationFormat>
  <Paragraphs>97</Paragraphs>
  <Slides>21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KHỞI ĐỘNG</vt:lpstr>
      <vt:lpstr>Nêu các bước thực hiện để tô màu hình vẽ?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MyPC</cp:lastModifiedBy>
  <cp:revision>54</cp:revision>
  <dcterms:created xsi:type="dcterms:W3CDTF">2017-10-30T09:05:02Z</dcterms:created>
  <dcterms:modified xsi:type="dcterms:W3CDTF">2021-01-05T03:39:38Z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1033-11.2.0.9031</vt:lpwstr>
  </property>
</Properties>
</file>